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40" r:id="rId2"/>
    <p:sldId id="474" r:id="rId3"/>
    <p:sldId id="475" r:id="rId4"/>
    <p:sldId id="476" r:id="rId5"/>
    <p:sldId id="483" r:id="rId6"/>
    <p:sldId id="484" r:id="rId7"/>
    <p:sldId id="485" r:id="rId8"/>
    <p:sldId id="486" r:id="rId9"/>
    <p:sldId id="487" r:id="rId10"/>
    <p:sldId id="488" r:id="rId11"/>
    <p:sldId id="482" r:id="rId12"/>
    <p:sldId id="477" r:id="rId13"/>
    <p:sldId id="478" r:id="rId14"/>
    <p:sldId id="479" r:id="rId15"/>
    <p:sldId id="480" r:id="rId16"/>
    <p:sldId id="48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55B955"/>
    <a:srgbClr val="4CD53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783" autoAdjust="0"/>
  </p:normalViewPr>
  <p:slideViewPr>
    <p:cSldViewPr>
      <p:cViewPr varScale="1">
        <p:scale>
          <a:sx n="61" d="100"/>
          <a:sy n="6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1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13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6.wmf"/><Relationship Id="rId5" Type="http://schemas.openxmlformats.org/officeDocument/2006/relationships/image" Target="../media/image5.wmf"/><Relationship Id="rId10" Type="http://schemas.openxmlformats.org/officeDocument/2006/relationships/image" Target="../media/image15.wmf"/><Relationship Id="rId4" Type="http://schemas.openxmlformats.org/officeDocument/2006/relationships/image" Target="../media/image4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9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6.wmf"/><Relationship Id="rId5" Type="http://schemas.openxmlformats.org/officeDocument/2006/relationships/image" Target="../media/image5.wmf"/><Relationship Id="rId10" Type="http://schemas.openxmlformats.org/officeDocument/2006/relationships/image" Target="../media/image15.wmf"/><Relationship Id="rId4" Type="http://schemas.openxmlformats.org/officeDocument/2006/relationships/image" Target="../media/image4.wmf"/><Relationship Id="rId9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22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6.wmf"/><Relationship Id="rId5" Type="http://schemas.openxmlformats.org/officeDocument/2006/relationships/image" Target="../media/image5.wmf"/><Relationship Id="rId10" Type="http://schemas.openxmlformats.org/officeDocument/2006/relationships/image" Target="../media/image15.wmf"/><Relationship Id="rId4" Type="http://schemas.openxmlformats.org/officeDocument/2006/relationships/image" Target="../media/image4.wmf"/><Relationship Id="rId9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A5EFC-6D08-4444-B0CE-F78EAB90EA60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3A71E-7AED-40E3-86BD-CF2811DFCB9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Hi. My name is</a:t>
            </a:r>
            <a:r>
              <a:rPr lang="en-US" altLang="ko-KR" baseline="0" dirty="0" smtClean="0"/>
              <a:t> </a:t>
            </a:r>
            <a:r>
              <a:rPr lang="en-US" altLang="ko-KR" baseline="0" dirty="0" err="1" smtClean="0"/>
              <a:t>seong</a:t>
            </a:r>
            <a:r>
              <a:rPr lang="en-US" altLang="ko-KR" baseline="0" dirty="0" smtClean="0"/>
              <a:t> </a:t>
            </a:r>
            <a:r>
              <a:rPr lang="en-US" altLang="ko-KR" baseline="0" dirty="0" err="1" smtClean="0"/>
              <a:t>soo</a:t>
            </a:r>
            <a:r>
              <a:rPr lang="en-US" altLang="ko-KR" baseline="0" dirty="0" smtClean="0"/>
              <a:t> Moon from </a:t>
            </a:r>
            <a:r>
              <a:rPr lang="en-US" altLang="ko-KR" baseline="0" dirty="0" err="1" smtClean="0"/>
              <a:t>Univ</a:t>
            </a:r>
            <a:r>
              <a:rPr lang="en-US" altLang="ko-KR" baseline="0" dirty="0" smtClean="0"/>
              <a:t> of Tokyo.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aseline="0" dirty="0" smtClean="0"/>
              <a:t>I will introduce our solvers briefly.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56140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When a conflict occur, then we learn a new clause by resolution. Activities of variables relevant to resolution are updated equally.</a:t>
            </a:r>
          </a:p>
          <a:p>
            <a:r>
              <a:rPr lang="en-US" altLang="ja-JP" baseline="0" dirty="0" smtClean="0"/>
              <a:t>However, we acutally learn this clause, so we want to give extra scores for these variables. </a:t>
            </a:r>
          </a:p>
          <a:p>
            <a:r>
              <a:rPr lang="en-US" altLang="ja-JP" baseline="0" dirty="0" smtClean="0"/>
              <a:t>And we also give more scores when learned clause is short because they have high probability of unit propagation.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Here is the pseudo code of TBVSIDS1. This code performs exactly what we explained. </a:t>
            </a:r>
          </a:p>
          <a:p>
            <a:r>
              <a:rPr lang="en-US" altLang="ja-JP" baseline="0" dirty="0" smtClean="0"/>
              <a:t>activityQ is updated by quality of learned clause calculated by inverse number of clause size or LBD.</a:t>
            </a:r>
          </a:p>
          <a:p>
            <a:r>
              <a:rPr lang="en-US" altLang="ja-JP" baseline="0" dirty="0" smtClean="0"/>
              <a:t>We use additional array for activityQ, however we reconstruct heap here, so overhead for tie break is relatively small.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We also proposed TBVSIDS2. In this code, we integrated activity and activityQ into just one activity.</a:t>
            </a: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aseline="0" dirty="0" smtClean="0"/>
              <a:t>This hueristic do not perform tie break directly, but by adding activityQ to activity, we are expecting reduced ties occurrences, so we are still using the name of TBVSIDS.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We comared actual tie occrences between VSIDS and TBVSIDS.</a:t>
            </a:r>
          </a:p>
          <a:p>
            <a:r>
              <a:rPr lang="en-US" altLang="ja-JP" baseline="0" dirty="0" smtClean="0"/>
              <a:t>300 application problems from SAT competition 2014 was chosen as benchmarks, and measured occurences during 1000 seconds.</a:t>
            </a:r>
          </a:p>
          <a:p>
            <a:r>
              <a:rPr lang="en-US" altLang="ja-JP" baseline="0" dirty="0" smtClean="0"/>
              <a:t>Problems solved within 1000 seconds are excluded in graph.</a:t>
            </a:r>
          </a:p>
          <a:p>
            <a:r>
              <a:rPr lang="en-US" altLang="ja-JP" baseline="0" dirty="0" smtClean="0"/>
              <a:t>In both TBVISDS1 and 2, tie occurences reduced. </a:t>
            </a:r>
          </a:p>
          <a:p>
            <a:r>
              <a:rPr lang="ko-KR" altLang="en-US" baseline="0" dirty="0" smtClean="0"/>
              <a:t>서로 반대 아닌지 체크해보자</a:t>
            </a:r>
            <a:r>
              <a:rPr lang="en-US" altLang="ko-KR" baseline="0" dirty="0" smtClean="0"/>
              <a:t>!!!</a:t>
            </a:r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Next, we created hybrid branching heuristic using CHB and TBVSIDS. </a:t>
            </a:r>
          </a:p>
          <a:p>
            <a:r>
              <a:rPr lang="en-US" altLang="ja-JP" baseline="0" dirty="0" smtClean="0"/>
              <a:t>Branching heuristic is selected in a preprocessing by considering the number of variables and initial number of communities extracted by Louvain method.</a:t>
            </a:r>
          </a:p>
          <a:p>
            <a:r>
              <a:rPr lang="en-US" altLang="ja-JP" baseline="0" dirty="0" smtClean="0"/>
              <a:t>Numbers X and Y are determined experimetally.</a:t>
            </a:r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Why we created hybrid branching heuristic? That’s because we found CHB works effectively for small problems. </a:t>
            </a:r>
          </a:p>
          <a:p>
            <a:r>
              <a:rPr lang="en-US" altLang="ja-JP" baseline="0" dirty="0" smtClean="0"/>
              <a:t>This graph shows speedup time of CHB against TBVSIDS2. </a:t>
            </a:r>
          </a:p>
          <a:p>
            <a:r>
              <a:rPr lang="en-US" altLang="ja-JP" baseline="0" dirty="0" smtClean="0"/>
              <a:t>CHB showed speedup when problems are small and the answer is UNSATISFIABLE. </a:t>
            </a:r>
          </a:p>
          <a:p>
            <a:r>
              <a:rPr lang="en-US" altLang="ja-JP" baseline="0" dirty="0" smtClean="0"/>
              <a:t>So we can improve braching hueristc simply switching CHB and TBVSIDS based on their number of variables.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Here are cuctus plot of summary. </a:t>
            </a:r>
          </a:p>
          <a:p>
            <a:r>
              <a:rPr lang="en-US" altLang="ja-JP" baseline="0" dirty="0" smtClean="0"/>
              <a:t>TBVISDS and CHB solved more instances than VSIDS, but results are not that significant.</a:t>
            </a:r>
          </a:p>
          <a:p>
            <a:r>
              <a:rPr lang="en-US" altLang="ja-JP" baseline="0" dirty="0" smtClean="0"/>
              <a:t>We created hybrid branching heuristic using CHB and TBVSIDS, and we succeeded to solve more instances. </a:t>
            </a:r>
          </a:p>
          <a:p>
            <a:r>
              <a:rPr lang="en-US" altLang="ja-JP" baseline="0" dirty="0" smtClean="0"/>
              <a:t>There still remains a gap between VBS and hybrid one. We will try to reduce this gap in the future.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Here</a:t>
            </a:r>
            <a:r>
              <a:rPr lang="en-US" altLang="ja-JP" baseline="0" dirty="0" smtClean="0"/>
              <a:t> are lists of solvers we`ve submitted.</a:t>
            </a:r>
          </a:p>
          <a:p>
            <a:r>
              <a:rPr lang="en-US" altLang="ja-JP" baseline="0" dirty="0" smtClean="0"/>
              <a:t>All sequential solvers are based on glucose. </a:t>
            </a:r>
          </a:p>
          <a:p>
            <a:r>
              <a:rPr lang="en-US" altLang="ja-JP" baseline="0" dirty="0" smtClean="0"/>
              <a:t>Our main idea was refinement of branching heuristic behalf of VSIDS.</a:t>
            </a:r>
          </a:p>
          <a:p>
            <a:r>
              <a:rPr lang="en-US" altLang="ja-JP" baseline="0" dirty="0" smtClean="0"/>
              <a:t>We implemented CHB and TBVSIDS. 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We also submitted parallel solver, the main idea of this one will be discussed on Session 4A.</a:t>
            </a:r>
          </a:p>
          <a:p>
            <a:r>
              <a:rPr lang="en-US" altLang="ja-JP" baseline="0" dirty="0" smtClean="0"/>
              <a:t>Please attend this session and give me an advise.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We implemented CHB braching heuristic based on pseudo code introduced in AAAI 2016. </a:t>
            </a:r>
          </a:p>
          <a:p>
            <a:r>
              <a:rPr lang="en-US" altLang="ja-JP" baseline="0" dirty="0" smtClean="0"/>
              <a:t>They addressed CHB solved significantly more instances than VSIDS. </a:t>
            </a:r>
          </a:p>
          <a:p>
            <a:r>
              <a:rPr lang="en-US" altLang="ja-JP" baseline="0" dirty="0" smtClean="0"/>
              <a:t>So we implemented this for the competition.</a:t>
            </a:r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Next we implemented TBVSIDS to break ties in VSIDS. This one will be presented at doctral program in CP 2016.</a:t>
            </a:r>
          </a:p>
          <a:p>
            <a:r>
              <a:rPr lang="en-US" altLang="ja-JP" baseline="0" dirty="0" smtClean="0"/>
              <a:t>Tie occurs frequently and broken randomly in VSIDS. </a:t>
            </a:r>
          </a:p>
          <a:p>
            <a:r>
              <a:rPr lang="en-US" altLang="ja-JP" baseline="0" dirty="0" smtClean="0"/>
              <a:t>In original paper introducing VSIDS, they say ties are broken randomly by default, although this is configurable.</a:t>
            </a:r>
          </a:p>
          <a:p>
            <a:r>
              <a:rPr lang="en-US" altLang="ja-JP" baseline="0" dirty="0" smtClean="0"/>
              <a:t>However, ties are broken randomly in many SAT solvers, because they use heap array for VSIDS and doesn`t care whether ties occur or not.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Our goal is to propose meaningful selection better than random selection done by heap structure.</a:t>
            </a:r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Here`s an example of VSIDS. </a:t>
            </a:r>
          </a:p>
          <a:p>
            <a:r>
              <a:rPr lang="en-US" altLang="ja-JP" baseline="0" dirty="0" smtClean="0"/>
              <a:t>Each variable has activity and a variable having highest activity is chosen among variables in branch heuristic.</a:t>
            </a:r>
          </a:p>
          <a:p>
            <a:r>
              <a:rPr lang="en-US" altLang="ja-JP" baseline="0" dirty="0" smtClean="0"/>
              <a:t>We pick a variable root and reconstruct heap tree.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Which variable we have to pick when the root is in ties? </a:t>
            </a:r>
          </a:p>
          <a:p>
            <a:r>
              <a:rPr lang="en-US" altLang="ja-JP" baseline="0" dirty="0" smtClean="0"/>
              <a:t>In VSIDS, v2 is selected because it is root. </a:t>
            </a:r>
          </a:p>
          <a:p>
            <a:r>
              <a:rPr lang="en-US" altLang="ja-JP" baseline="0" dirty="0" smtClean="0"/>
              <a:t>We want to differentiate these.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So we prepare another activity for each variable. </a:t>
            </a:r>
          </a:p>
          <a:p>
            <a:r>
              <a:rPr lang="en-US" altLang="ja-JP" baseline="0" dirty="0" smtClean="0"/>
              <a:t>Variables are compared first by activity, and if activitys are equal, compare activityQ.</a:t>
            </a:r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So if we compare variables priorities in VSIDS, only activity exists, their priorities are the same.</a:t>
            </a:r>
          </a:p>
          <a:p>
            <a:r>
              <a:rPr lang="en-US" altLang="ja-JP" baseline="0" dirty="0" smtClean="0"/>
              <a:t>But in TBVSIDS, they can be ordered like this by activityQ.</a:t>
            </a:r>
          </a:p>
          <a:p>
            <a:r>
              <a:rPr lang="en-US" altLang="ja-JP" baseline="0" dirty="0" smtClean="0"/>
              <a:t>So both tree can be formed under these conditions in VSIDS, but in TBVSIDS this can not be formed because v2 is lower than v6.</a:t>
            </a:r>
          </a:p>
          <a:p>
            <a:endParaRPr lang="en-US" altLang="ja-JP" baseline="0" dirty="0" smtClean="0"/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So in TBVSIDS, occurrence of ties would be decreased because ties occur when both activity and activityQ are equal.</a:t>
            </a:r>
          </a:p>
          <a:p>
            <a:endParaRPr lang="en-US" altLang="ja-JP" baseline="0" dirty="0" smtClean="0"/>
          </a:p>
          <a:p>
            <a:endParaRPr lang="en-US" altLang="ja-JP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3A71E-7AED-40E3-86BD-CF2811DFCB9B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76739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298DE-380B-4F3D-8FF5-A62B1E8ED9ED}" type="datetimeFigureOut">
              <a:rPr lang="ko-KR" altLang="en-US" smtClean="0"/>
              <a:pPr/>
              <a:t>2016-07-04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E167A-311D-4E29-B279-68A27AF501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13" Type="http://schemas.openxmlformats.org/officeDocument/2006/relationships/oleObject" Target="../embeddings/oleObject84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78.bin"/><Relationship Id="rId12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7.bin"/><Relationship Id="rId11" Type="http://schemas.openxmlformats.org/officeDocument/2006/relationships/oleObject" Target="../embeddings/oleObject82.bin"/><Relationship Id="rId5" Type="http://schemas.openxmlformats.org/officeDocument/2006/relationships/oleObject" Target="../embeddings/oleObject76.bin"/><Relationship Id="rId10" Type="http://schemas.openxmlformats.org/officeDocument/2006/relationships/oleObject" Target="../embeddings/oleObject81.bin"/><Relationship Id="rId4" Type="http://schemas.openxmlformats.org/officeDocument/2006/relationships/oleObject" Target="../embeddings/oleObject75.bin"/><Relationship Id="rId9" Type="http://schemas.openxmlformats.org/officeDocument/2006/relationships/oleObject" Target="../embeddings/oleObject80.bin"/><Relationship Id="rId14" Type="http://schemas.openxmlformats.org/officeDocument/2006/relationships/oleObject" Target="../embeddings/oleObject8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oleObject" Target="../embeddings/oleObject10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Relationship Id="rId1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18.bin"/><Relationship Id="rId12" Type="http://schemas.openxmlformats.org/officeDocument/2006/relationships/oleObject" Target="../embeddings/oleObject23.bin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7.bin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6.bin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20.bin"/><Relationship Id="rId14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8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1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4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oleObject" Target="../embeddings/oleObject52.bin"/><Relationship Id="rId18" Type="http://schemas.openxmlformats.org/officeDocument/2006/relationships/oleObject" Target="../embeddings/oleObject57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46.bin"/><Relationship Id="rId12" Type="http://schemas.openxmlformats.org/officeDocument/2006/relationships/oleObject" Target="../embeddings/oleObject51.bin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5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5.bin"/><Relationship Id="rId11" Type="http://schemas.openxmlformats.org/officeDocument/2006/relationships/oleObject" Target="../embeddings/oleObject50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54.bin"/><Relationship Id="rId10" Type="http://schemas.openxmlformats.org/officeDocument/2006/relationships/oleObject" Target="../embeddings/oleObject49.bin"/><Relationship Id="rId19" Type="http://schemas.openxmlformats.org/officeDocument/2006/relationships/oleObject" Target="../embeddings/oleObject58.bin"/><Relationship Id="rId4" Type="http://schemas.openxmlformats.org/officeDocument/2006/relationships/oleObject" Target="../embeddings/oleObject43.bin"/><Relationship Id="rId9" Type="http://schemas.openxmlformats.org/officeDocument/2006/relationships/oleObject" Target="../embeddings/oleObject48.bin"/><Relationship Id="rId14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3.bin"/><Relationship Id="rId13" Type="http://schemas.openxmlformats.org/officeDocument/2006/relationships/oleObject" Target="../embeddings/oleObject68.bin"/><Relationship Id="rId18" Type="http://schemas.openxmlformats.org/officeDocument/2006/relationships/oleObject" Target="../embeddings/oleObject73.bin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62.bin"/><Relationship Id="rId12" Type="http://schemas.openxmlformats.org/officeDocument/2006/relationships/oleObject" Target="../embeddings/oleObject67.bin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1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1.bin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0.bin"/><Relationship Id="rId15" Type="http://schemas.openxmlformats.org/officeDocument/2006/relationships/oleObject" Target="../embeddings/oleObject70.bin"/><Relationship Id="rId10" Type="http://schemas.openxmlformats.org/officeDocument/2006/relationships/oleObject" Target="../embeddings/oleObject65.bin"/><Relationship Id="rId19" Type="http://schemas.openxmlformats.org/officeDocument/2006/relationships/oleObject" Target="../embeddings/oleObject74.bin"/><Relationship Id="rId4" Type="http://schemas.openxmlformats.org/officeDocument/2006/relationships/oleObject" Target="../embeddings/oleObject59.bin"/><Relationship Id="rId9" Type="http://schemas.openxmlformats.org/officeDocument/2006/relationships/oleObject" Target="../embeddings/oleObject64.bin"/><Relationship Id="rId14" Type="http://schemas.openxmlformats.org/officeDocument/2006/relationships/oleObject" Target="../embeddings/oleObject6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Tie break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University of Tokyo</a:t>
            </a:r>
          </a:p>
          <a:p>
            <a:r>
              <a:rPr lang="en-US" altLang="ja-JP" dirty="0" err="1" smtClean="0"/>
              <a:t>Seongsoo</a:t>
            </a:r>
            <a:r>
              <a:rPr lang="en-US" altLang="ja-JP" dirty="0" smtClean="0"/>
              <a:t> Moon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 [MOON+, CP-DP 2016]</a:t>
            </a:r>
          </a:p>
        </p:txBody>
      </p:sp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-108520" y="3384550"/>
          <a:ext cx="3573463" cy="714375"/>
        </p:xfrm>
        <a:graphic>
          <a:graphicData uri="http://schemas.openxmlformats.org/presentationml/2006/ole">
            <p:oleObj spid="_x0000_s114691" name="数式" r:id="rId4" imgW="2057400" imgH="406080" progId="Equation.3">
              <p:embed/>
            </p:oleObj>
          </a:graphicData>
        </a:graphic>
      </p:graphicFrame>
      <p:graphicFrame>
        <p:nvGraphicFramePr>
          <p:cNvPr id="114706" name="Object 18"/>
          <p:cNvGraphicFramePr>
            <a:graphicFrameLocks noChangeAspect="1"/>
          </p:cNvGraphicFramePr>
          <p:nvPr/>
        </p:nvGraphicFramePr>
        <p:xfrm>
          <a:off x="4033400" y="2767637"/>
          <a:ext cx="992188" cy="401638"/>
        </p:xfrm>
        <a:graphic>
          <a:graphicData uri="http://schemas.openxmlformats.org/presentationml/2006/ole">
            <p:oleObj spid="_x0000_s114706" name="数式" r:id="rId5" imgW="571320" imgH="228600" progId="Equation.3">
              <p:embed/>
            </p:oleObj>
          </a:graphicData>
        </a:graphic>
      </p:graphicFrame>
      <p:graphicFrame>
        <p:nvGraphicFramePr>
          <p:cNvPr id="114708" name="Object 20"/>
          <p:cNvGraphicFramePr>
            <a:graphicFrameLocks noChangeAspect="1"/>
          </p:cNvGraphicFramePr>
          <p:nvPr/>
        </p:nvGraphicFramePr>
        <p:xfrm>
          <a:off x="5166726" y="2780928"/>
          <a:ext cx="1190625" cy="401638"/>
        </p:xfrm>
        <a:graphic>
          <a:graphicData uri="http://schemas.openxmlformats.org/presentationml/2006/ole">
            <p:oleObj spid="_x0000_s114708" name="数式" r:id="rId6" imgW="685800" imgH="228600" progId="Equation.3">
              <p:embed/>
            </p:oleObj>
          </a:graphicData>
        </a:graphic>
      </p:graphicFrame>
      <p:cxnSp>
        <p:nvCxnSpPr>
          <p:cNvPr id="69" name="직선 연결선 68"/>
          <p:cNvCxnSpPr/>
          <p:nvPr/>
        </p:nvCxnSpPr>
        <p:spPr>
          <a:xfrm>
            <a:off x="3995936" y="3222307"/>
            <a:ext cx="244827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709" name="Object 21"/>
          <p:cNvGraphicFramePr>
            <a:graphicFrameLocks noChangeAspect="1"/>
          </p:cNvGraphicFramePr>
          <p:nvPr/>
        </p:nvGraphicFramePr>
        <p:xfrm>
          <a:off x="4579500" y="3324850"/>
          <a:ext cx="1190625" cy="401637"/>
        </p:xfrm>
        <a:graphic>
          <a:graphicData uri="http://schemas.openxmlformats.org/presentationml/2006/ole">
            <p:oleObj spid="_x0000_s114709" name="数式" r:id="rId7" imgW="685800" imgH="228600" progId="Equation.3">
              <p:embed/>
            </p:oleObj>
          </a:graphicData>
        </a:graphic>
      </p:graphicFrame>
      <p:graphicFrame>
        <p:nvGraphicFramePr>
          <p:cNvPr id="114710" name="Object 22"/>
          <p:cNvGraphicFramePr>
            <a:graphicFrameLocks noChangeAspect="1"/>
          </p:cNvGraphicFramePr>
          <p:nvPr/>
        </p:nvGraphicFramePr>
        <p:xfrm>
          <a:off x="5886806" y="3324850"/>
          <a:ext cx="1498600" cy="401637"/>
        </p:xfrm>
        <a:graphic>
          <a:graphicData uri="http://schemas.openxmlformats.org/presentationml/2006/ole">
            <p:oleObj spid="_x0000_s114710" name="数式" r:id="rId8" imgW="863280" imgH="228600" progId="Equation.3">
              <p:embed/>
            </p:oleObj>
          </a:graphicData>
        </a:graphic>
      </p:graphicFrame>
      <p:cxnSp>
        <p:nvCxnSpPr>
          <p:cNvPr id="73" name="직선 연결선 72"/>
          <p:cNvCxnSpPr/>
          <p:nvPr/>
        </p:nvCxnSpPr>
        <p:spPr>
          <a:xfrm>
            <a:off x="4590662" y="3798371"/>
            <a:ext cx="280831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711" name="Object 23"/>
          <p:cNvGraphicFramePr>
            <a:graphicFrameLocks noChangeAspect="1"/>
          </p:cNvGraphicFramePr>
          <p:nvPr/>
        </p:nvGraphicFramePr>
        <p:xfrm>
          <a:off x="5194226" y="3878168"/>
          <a:ext cx="1697037" cy="401637"/>
        </p:xfrm>
        <a:graphic>
          <a:graphicData uri="http://schemas.openxmlformats.org/presentationml/2006/ole">
            <p:oleObj spid="_x0000_s114711" name="数式" r:id="rId9" imgW="977760" imgH="228600" progId="Equation.3">
              <p:embed/>
            </p:oleObj>
          </a:graphicData>
        </a:graphic>
      </p:graphicFrame>
      <p:graphicFrame>
        <p:nvGraphicFramePr>
          <p:cNvPr id="114712" name="Object 24"/>
          <p:cNvGraphicFramePr>
            <a:graphicFrameLocks noChangeAspect="1"/>
          </p:cNvGraphicFramePr>
          <p:nvPr/>
        </p:nvGraphicFramePr>
        <p:xfrm>
          <a:off x="7020272" y="3878168"/>
          <a:ext cx="1500187" cy="401637"/>
        </p:xfrm>
        <a:graphic>
          <a:graphicData uri="http://schemas.openxmlformats.org/presentationml/2006/ole">
            <p:oleObj spid="_x0000_s114712" name="数式" r:id="rId10" imgW="863280" imgH="228600" progId="Equation.3">
              <p:embed/>
            </p:oleObj>
          </a:graphicData>
        </a:graphic>
      </p:graphicFrame>
      <p:cxnSp>
        <p:nvCxnSpPr>
          <p:cNvPr id="76" name="직선 연결선 75"/>
          <p:cNvCxnSpPr/>
          <p:nvPr/>
        </p:nvCxnSpPr>
        <p:spPr>
          <a:xfrm>
            <a:off x="5148064" y="4351813"/>
            <a:ext cx="3600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713" name="Object 25"/>
          <p:cNvGraphicFramePr>
            <a:graphicFrameLocks noChangeAspect="1"/>
          </p:cNvGraphicFramePr>
          <p:nvPr/>
        </p:nvGraphicFramePr>
        <p:xfrm>
          <a:off x="6095678" y="4454430"/>
          <a:ext cx="1674812" cy="401638"/>
        </p:xfrm>
        <a:graphic>
          <a:graphicData uri="http://schemas.openxmlformats.org/presentationml/2006/ole">
            <p:oleObj spid="_x0000_s114713" name="数式" r:id="rId11" imgW="965160" imgH="228600" progId="Equation.3">
              <p:embed/>
            </p:oleObj>
          </a:graphicData>
        </a:graphic>
      </p:graphicFrame>
      <p:graphicFrame>
        <p:nvGraphicFramePr>
          <p:cNvPr id="114714" name="Object 26"/>
          <p:cNvGraphicFramePr>
            <a:graphicFrameLocks noChangeAspect="1"/>
          </p:cNvGraphicFramePr>
          <p:nvPr/>
        </p:nvGraphicFramePr>
        <p:xfrm>
          <a:off x="62433" y="5661025"/>
          <a:ext cx="3573463" cy="714375"/>
        </p:xfrm>
        <a:graphic>
          <a:graphicData uri="http://schemas.openxmlformats.org/presentationml/2006/ole">
            <p:oleObj spid="_x0000_s114714" name="数式" r:id="rId12" imgW="2057400" imgH="406080" progId="Equation.3">
              <p:embed/>
            </p:oleObj>
          </a:graphicData>
        </a:graphic>
      </p:graphicFrame>
      <p:sp>
        <p:nvSpPr>
          <p:cNvPr id="87" name="TextBox 86"/>
          <p:cNvSpPr txBox="1"/>
          <p:nvPr/>
        </p:nvSpPr>
        <p:spPr>
          <a:xfrm>
            <a:off x="6241163" y="5229200"/>
            <a:ext cx="1787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 smtClean="0"/>
              <a:t>Clause learning</a:t>
            </a:r>
            <a:endParaRPr lang="ko-KR" alt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5004048" y="1484784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Conflict</a:t>
            </a:r>
            <a:endParaRPr lang="ko-KR" altLang="en-US" sz="2000" dirty="0"/>
          </a:p>
        </p:txBody>
      </p:sp>
      <p:sp>
        <p:nvSpPr>
          <p:cNvPr id="96" name="오른쪽 화살표 34"/>
          <p:cNvSpPr>
            <a:spLocks noChangeArrowheads="1"/>
          </p:cNvSpPr>
          <p:nvPr/>
        </p:nvSpPr>
        <p:spPr bwMode="auto">
          <a:xfrm rot="5400000">
            <a:off x="5256931" y="2023989"/>
            <a:ext cx="571504" cy="357190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99" name="오른쪽 화살표 34"/>
          <p:cNvSpPr>
            <a:spLocks noChangeArrowheads="1"/>
          </p:cNvSpPr>
          <p:nvPr/>
        </p:nvSpPr>
        <p:spPr bwMode="auto">
          <a:xfrm rot="5400000">
            <a:off x="5701958" y="5264349"/>
            <a:ext cx="571504" cy="357190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114715" name="Object 27"/>
          <p:cNvGraphicFramePr>
            <a:graphicFrameLocks noChangeAspect="1"/>
          </p:cNvGraphicFramePr>
          <p:nvPr/>
        </p:nvGraphicFramePr>
        <p:xfrm>
          <a:off x="5089035" y="5877272"/>
          <a:ext cx="1674813" cy="401638"/>
        </p:xfrm>
        <a:graphic>
          <a:graphicData uri="http://schemas.openxmlformats.org/presentationml/2006/ole">
            <p:oleObj spid="_x0000_s114715" name="数式" r:id="rId13" imgW="965160" imgH="228600" progId="Equation.3">
              <p:embed/>
            </p:oleObj>
          </a:graphicData>
        </a:graphic>
      </p:graphicFrame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3582550" y="2780928"/>
          <a:ext cx="331787" cy="2052637"/>
        </p:xfrm>
        <a:graphic>
          <a:graphicData uri="http://schemas.openxmlformats.org/presentationml/2006/ole">
            <p:oleObj spid="_x0000_s114716" name="数式" r:id="rId14" imgW="190440" imgH="1168200" progId="Equation.3">
              <p:embed/>
            </p:oleObj>
          </a:graphicData>
        </a:graphic>
      </p:graphicFrame>
      <p:cxnSp>
        <p:nvCxnSpPr>
          <p:cNvPr id="102" name="직선 연결선 131"/>
          <p:cNvCxnSpPr/>
          <p:nvPr/>
        </p:nvCxnSpPr>
        <p:spPr>
          <a:xfrm flipH="1">
            <a:off x="3779912" y="6093296"/>
            <a:ext cx="1152128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TBVSIDS1 [MOON+, CP-DP 2016]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196752"/>
            <a:ext cx="6840760" cy="5490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직선 연결선 3"/>
          <p:cNvCxnSpPr/>
          <p:nvPr/>
        </p:nvCxnSpPr>
        <p:spPr>
          <a:xfrm>
            <a:off x="1989043" y="3240969"/>
            <a:ext cx="2484000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2051720" y="4067741"/>
            <a:ext cx="42484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TBVSIDS2 [MOON+, CP-DP 2016]</a:t>
            </a:r>
          </a:p>
        </p:txBody>
      </p:sp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340768"/>
            <a:ext cx="75057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직선 연결선 3"/>
          <p:cNvCxnSpPr/>
          <p:nvPr/>
        </p:nvCxnSpPr>
        <p:spPr>
          <a:xfrm>
            <a:off x="1773019" y="3347661"/>
            <a:ext cx="2592288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1835696" y="4274434"/>
            <a:ext cx="42484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Tie occurences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1484784"/>
            <a:ext cx="9129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Benchmarks: 300 instances from SAT Competition 2014 application track</a:t>
            </a:r>
          </a:p>
          <a:p>
            <a:r>
              <a:rPr lang="en-US" altLang="ko-KR" sz="2000" b="1" dirty="0" smtClean="0"/>
              <a:t>Timeout: 1,000 s</a:t>
            </a:r>
            <a:endParaRPr lang="ko-KR" alt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5621178"/>
            <a:ext cx="3395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96 </a:t>
            </a:r>
            <a:r>
              <a:rPr lang="en-US" altLang="ko-KR" sz="2000" b="1" dirty="0" smtClean="0"/>
              <a:t>/ </a:t>
            </a:r>
            <a:r>
              <a:rPr lang="en-US" altLang="ko-KR" sz="2000" b="1" dirty="0" smtClean="0"/>
              <a:t>145 (</a:t>
            </a:r>
            <a:r>
              <a:rPr lang="en-US" altLang="ko-KR" sz="2000" b="1" dirty="0" smtClean="0"/>
              <a:t>66</a:t>
            </a:r>
            <a:r>
              <a:rPr lang="en-US" altLang="ko-KR" sz="2000" b="1" dirty="0" smtClean="0"/>
              <a:t>.2 </a:t>
            </a:r>
            <a:r>
              <a:rPr lang="en-US" altLang="ko-KR" sz="2000" b="1" dirty="0" smtClean="0"/>
              <a:t>%) reduced</a:t>
            </a:r>
            <a:endParaRPr lang="ko-KR" alt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72066" y="5621178"/>
            <a:ext cx="3544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110</a:t>
            </a:r>
            <a:r>
              <a:rPr lang="en-US" altLang="ko-KR" sz="2000" b="1" dirty="0" smtClean="0"/>
              <a:t> </a:t>
            </a:r>
            <a:r>
              <a:rPr lang="en-US" altLang="ko-KR" sz="2000" b="1" dirty="0" smtClean="0"/>
              <a:t>/ </a:t>
            </a:r>
            <a:r>
              <a:rPr lang="en-US" altLang="ko-KR" sz="2000" b="1" dirty="0" smtClean="0"/>
              <a:t>151</a:t>
            </a:r>
            <a:r>
              <a:rPr lang="en-US" altLang="ko-KR" sz="2000" b="1" dirty="0" smtClean="0"/>
              <a:t> (</a:t>
            </a:r>
            <a:r>
              <a:rPr lang="en-US" altLang="ko-KR" sz="2000" b="1" dirty="0" smtClean="0"/>
              <a:t>72</a:t>
            </a:r>
            <a:r>
              <a:rPr lang="en-US" altLang="ko-KR" sz="2000" b="1" dirty="0" smtClean="0"/>
              <a:t>.8 </a:t>
            </a:r>
            <a:r>
              <a:rPr lang="en-US" altLang="ko-KR" sz="2000" b="1" dirty="0" smtClean="0"/>
              <a:t>%) reduced</a:t>
            </a:r>
            <a:endParaRPr lang="ko-KR" altLang="en-US" sz="2000" b="1" dirty="0"/>
          </a:p>
        </p:txBody>
      </p:sp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3"/>
          <a:srcRect r="510" b="166"/>
          <a:stretch>
            <a:fillRect/>
          </a:stretch>
        </p:blipFill>
        <p:spPr bwMode="auto">
          <a:xfrm>
            <a:off x="500034" y="2428868"/>
            <a:ext cx="407196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4"/>
          <a:srcRect b="1078"/>
          <a:stretch>
            <a:fillRect/>
          </a:stretch>
        </p:blipFill>
        <p:spPr bwMode="auto">
          <a:xfrm>
            <a:off x="4643438" y="2428868"/>
            <a:ext cx="4143436" cy="2875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Hybrid CHB + TBVSIDS </a:t>
            </a:r>
          </a:p>
        </p:txBody>
      </p:sp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44824"/>
            <a:ext cx="8699422" cy="2592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Why Hybrid?</a:t>
            </a:r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24928"/>
            <a:ext cx="9144000" cy="33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7504" y="1484784"/>
            <a:ext cx="91295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Benchmarks: 300 instances from SAT Competition 2014 application track</a:t>
            </a:r>
          </a:p>
          <a:p>
            <a:r>
              <a:rPr lang="en-US" altLang="ko-KR" sz="2000" b="1" dirty="0" smtClean="0"/>
              <a:t>Timeout: 3,600 s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Results</a:t>
            </a:r>
          </a:p>
        </p:txBody>
      </p:sp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00647"/>
            <a:ext cx="7402958" cy="505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4851" y="1412776"/>
            <a:ext cx="8739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b="1" dirty="0" smtClean="0"/>
              <a:t>Benchmarks: 900 instances from 2014Crafted, 2014App and 2015App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 sz="3600" b="1" dirty="0" smtClean="0"/>
              <a:t>Lists of solvers</a:t>
            </a:r>
            <a:endParaRPr lang="ko-KR" altLang="en-US" sz="3600" b="1" dirty="0" smtClean="0"/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ko-KR" sz="2400" dirty="0" smtClean="0"/>
              <a:t>Sequential solvers</a:t>
            </a:r>
          </a:p>
          <a:p>
            <a:pPr lvl="1"/>
            <a:r>
              <a:rPr lang="en-US" altLang="ko-KR" sz="2000" dirty="0" smtClean="0"/>
              <a:t>CHBR_GLUCOSE</a:t>
            </a:r>
          </a:p>
          <a:p>
            <a:pPr lvl="1"/>
            <a:r>
              <a:rPr lang="en-US" altLang="ko-KR" sz="2000" dirty="0" smtClean="0"/>
              <a:t>CHBR_GLUCOSE_TUNED</a:t>
            </a:r>
          </a:p>
          <a:p>
            <a:pPr lvl="1"/>
            <a:r>
              <a:rPr lang="en-US" altLang="ko-KR" sz="2000" dirty="0" smtClean="0"/>
              <a:t>TB_GLUCOSE</a:t>
            </a:r>
          </a:p>
          <a:p>
            <a:pPr lvl="1"/>
            <a:r>
              <a:rPr lang="en-US" altLang="ko-KR" sz="2000" strike="dblStrike" dirty="0" smtClean="0"/>
              <a:t>TC_GLUCOSE</a:t>
            </a:r>
            <a:r>
              <a:rPr lang="en-US" altLang="ko-KR" sz="2000" dirty="0" smtClean="0"/>
              <a:t> (bug exist?)</a:t>
            </a:r>
          </a:p>
          <a:p>
            <a:pPr eaLnBrk="1" hangingPunct="1"/>
            <a:endParaRPr lang="en-US" altLang="ko-KR" sz="2400" dirty="0" smtClean="0"/>
          </a:p>
          <a:p>
            <a:pPr eaLnBrk="1" hangingPunct="1"/>
            <a:r>
              <a:rPr lang="en-US" altLang="ko-KR" sz="2400" dirty="0" smtClean="0"/>
              <a:t>Parallel solver</a:t>
            </a:r>
          </a:p>
          <a:p>
            <a:pPr lvl="1"/>
            <a:r>
              <a:rPr lang="en-US" altLang="ko-KR" sz="2000" dirty="0" smtClean="0"/>
              <a:t>ParaGlueminisat </a:t>
            </a:r>
          </a:p>
        </p:txBody>
      </p:sp>
      <p:sp>
        <p:nvSpPr>
          <p:cNvPr id="12" name="오른쪽 화살표 34"/>
          <p:cNvSpPr>
            <a:spLocks noChangeArrowheads="1"/>
          </p:cNvSpPr>
          <p:nvPr/>
        </p:nvSpPr>
        <p:spPr bwMode="auto">
          <a:xfrm>
            <a:off x="4644008" y="2276872"/>
            <a:ext cx="432048" cy="288032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4211960" y="1988840"/>
            <a:ext cx="3129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smtClean="0"/>
              <a:t>}</a:t>
            </a:r>
            <a:endParaRPr lang="ko-KR" altLang="en-US" sz="4400" dirty="0"/>
          </a:p>
        </p:txBody>
      </p:sp>
      <p:sp>
        <p:nvSpPr>
          <p:cNvPr id="14" name="TextBox 13"/>
          <p:cNvSpPr txBox="1"/>
          <p:nvPr/>
        </p:nvSpPr>
        <p:spPr>
          <a:xfrm>
            <a:off x="5220072" y="2204864"/>
            <a:ext cx="3433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Glucose + CHB [Liang+, 16]</a:t>
            </a:r>
          </a:p>
        </p:txBody>
      </p:sp>
      <p:sp>
        <p:nvSpPr>
          <p:cNvPr id="15" name="오른쪽 화살표 34"/>
          <p:cNvSpPr>
            <a:spLocks noChangeArrowheads="1"/>
          </p:cNvSpPr>
          <p:nvPr/>
        </p:nvSpPr>
        <p:spPr bwMode="auto">
          <a:xfrm>
            <a:off x="4644008" y="2884874"/>
            <a:ext cx="432048" cy="184086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5220072" y="2740858"/>
            <a:ext cx="2434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Glucose + TBVSIDS</a:t>
            </a:r>
            <a:endParaRPr lang="ko-KR" altLang="en-US" sz="2000" dirty="0"/>
          </a:p>
        </p:txBody>
      </p:sp>
      <p:sp>
        <p:nvSpPr>
          <p:cNvPr id="17" name="오른쪽 화살표 34"/>
          <p:cNvSpPr>
            <a:spLocks noChangeArrowheads="1"/>
          </p:cNvSpPr>
          <p:nvPr/>
        </p:nvSpPr>
        <p:spPr bwMode="auto">
          <a:xfrm>
            <a:off x="4644008" y="3212976"/>
            <a:ext cx="432048" cy="184086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220072" y="3100898"/>
            <a:ext cx="33854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/>
              <a:t>Glucose + CHB + TBVSIDS</a:t>
            </a:r>
            <a:endParaRPr lang="ko-KR" altLang="en-US" sz="2000" dirty="0"/>
          </a:p>
        </p:txBody>
      </p:sp>
      <p:sp>
        <p:nvSpPr>
          <p:cNvPr id="19" name="오른쪽 화살표 34"/>
          <p:cNvSpPr>
            <a:spLocks noChangeArrowheads="1"/>
          </p:cNvSpPr>
          <p:nvPr/>
        </p:nvSpPr>
        <p:spPr bwMode="auto">
          <a:xfrm>
            <a:off x="3491880" y="4469050"/>
            <a:ext cx="432048" cy="184086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211960" y="4293096"/>
            <a:ext cx="4071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u="sng" dirty="0" smtClean="0"/>
              <a:t>Session 4A (12:00 – 12:30)</a:t>
            </a:r>
            <a:endParaRPr lang="ko-KR" altLang="en-US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CHB [Liang+, AAAI 16]</a:t>
            </a:r>
          </a:p>
        </p:txBody>
      </p:sp>
      <p:sp>
        <p:nvSpPr>
          <p:cNvPr id="14339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400" dirty="0" smtClean="0"/>
              <a:t>Conflict history-based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branching heuristic</a:t>
            </a:r>
            <a:endParaRPr lang="en-US" altLang="ko-KR" sz="2400" dirty="0" smtClean="0"/>
          </a:p>
          <a:p>
            <a:r>
              <a:rPr lang="en-US" altLang="ko-KR" sz="2400" dirty="0" smtClean="0"/>
              <a:t>Introduced in AAAI 2016</a:t>
            </a:r>
          </a:p>
          <a:p>
            <a:pPr lvl="1"/>
            <a:r>
              <a:rPr lang="en-US" altLang="ko-KR" sz="2000" dirty="0" smtClean="0"/>
              <a:t>Title: </a:t>
            </a:r>
            <a:r>
              <a:rPr lang="en-US" altLang="ja-JP" sz="2000" dirty="0" smtClean="0"/>
              <a:t>Exponential Recency Weighted Average Branching </a:t>
            </a:r>
          </a:p>
          <a:p>
            <a:pPr lvl="1">
              <a:buNone/>
            </a:pPr>
            <a:r>
              <a:rPr lang="ja-JP" altLang="en-US" sz="2000" dirty="0" smtClean="0"/>
              <a:t>　　</a:t>
            </a:r>
            <a:r>
              <a:rPr lang="en-US" altLang="ja-JP" sz="2000" dirty="0" smtClean="0"/>
              <a:t>Heuristic for SAT Solvers</a:t>
            </a:r>
          </a:p>
          <a:p>
            <a:pPr lvl="1"/>
            <a:r>
              <a:rPr lang="en-US" altLang="ja-JP" sz="2000" dirty="0" smtClean="0"/>
              <a:t>Solve significantly more instances than VSIDS</a:t>
            </a:r>
            <a:endParaRPr lang="en-US" altLang="ko-K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 [MOON+, CP-DP 2016]</a:t>
            </a:r>
          </a:p>
        </p:txBody>
      </p:sp>
      <p:sp>
        <p:nvSpPr>
          <p:cNvPr id="4" name="내용 개체 틀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sz="2400" dirty="0" smtClean="0"/>
              <a:t>Tie break of VSIDS</a:t>
            </a:r>
          </a:p>
          <a:p>
            <a:pPr lvl="1"/>
            <a:r>
              <a:rPr lang="en-US" altLang="ko-KR" sz="2000" dirty="0" smtClean="0"/>
              <a:t>Tie occurs frequently and broken randomly in VSIDS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600" dirty="0" smtClean="0"/>
              <a:t>“Ties are broken randomly by default, although this is configurable” [Moskewicz+, 2001]</a:t>
            </a:r>
          </a:p>
          <a:p>
            <a:pPr lvl="2">
              <a:buFont typeface="Wingdings" pitchFamily="2" charset="2"/>
              <a:buChar char="Ø"/>
            </a:pPr>
            <a:r>
              <a:rPr lang="en-US" altLang="ko-KR" sz="1600" dirty="0" smtClean="0"/>
              <a:t>VSIDS in many SAT solvers uses heap array for VSIDS</a:t>
            </a:r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pPr lvl="1"/>
            <a:r>
              <a:rPr lang="en-US" altLang="ko-KR" sz="2000" dirty="0" smtClean="0"/>
              <a:t>Proposal of meaningful selection from ties </a:t>
            </a:r>
            <a:endParaRPr lang="en-US" altLang="ko-K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VSIDS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83568" y="1955279"/>
          <a:ext cx="3312368" cy="401017"/>
        </p:xfrm>
        <a:graphic>
          <a:graphicData uri="http://schemas.openxmlformats.org/presentationml/2006/ole">
            <p:oleObj spid="_x0000_s83970" name="数式" r:id="rId4" imgW="1904760" imgH="22860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683568" y="2531343"/>
          <a:ext cx="1898650" cy="2409825"/>
        </p:xfrm>
        <a:graphic>
          <a:graphicData uri="http://schemas.openxmlformats.org/presentationml/2006/ole">
            <p:oleObj spid="_x0000_s83971" name="数式" r:id="rId5" imgW="1091880" imgH="1371600" progId="Equation.3">
              <p:embed/>
            </p:oleObj>
          </a:graphicData>
        </a:graphic>
      </p:graphicFrame>
      <p:grpSp>
        <p:nvGrpSpPr>
          <p:cNvPr id="10" name="그룹 9"/>
          <p:cNvGrpSpPr/>
          <p:nvPr/>
        </p:nvGrpSpPr>
        <p:grpSpPr>
          <a:xfrm>
            <a:off x="6372200" y="1556792"/>
            <a:ext cx="432048" cy="432048"/>
            <a:chOff x="5796136" y="1988840"/>
            <a:chExt cx="432048" cy="432048"/>
          </a:xfrm>
        </p:grpSpPr>
        <p:sp>
          <p:nvSpPr>
            <p:cNvPr id="8" name="타원 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3972" name="Object 4"/>
            <p:cNvGraphicFramePr>
              <a:graphicFrameLocks noChangeAspect="1"/>
            </p:cNvGraphicFramePr>
            <p:nvPr/>
          </p:nvGraphicFramePr>
          <p:xfrm>
            <a:off x="5848102" y="1989584"/>
            <a:ext cx="285750" cy="379413"/>
          </p:xfrm>
          <a:graphic>
            <a:graphicData uri="http://schemas.openxmlformats.org/presentationml/2006/ole">
              <p:oleObj spid="_x0000_s83972" name="数式" r:id="rId6" imgW="164880" imgH="215640" progId="Equation.3">
                <p:embed/>
              </p:oleObj>
            </a:graphicData>
          </a:graphic>
        </p:graphicFrame>
      </p:grpSp>
      <p:grpSp>
        <p:nvGrpSpPr>
          <p:cNvPr id="11" name="그룹 10"/>
          <p:cNvGrpSpPr/>
          <p:nvPr/>
        </p:nvGrpSpPr>
        <p:grpSpPr>
          <a:xfrm>
            <a:off x="5652120" y="2132856"/>
            <a:ext cx="432048" cy="443805"/>
            <a:chOff x="5796136" y="1977083"/>
            <a:chExt cx="432048" cy="443805"/>
          </a:xfrm>
        </p:grpSpPr>
        <p:sp>
          <p:nvSpPr>
            <p:cNvPr id="12" name="타원 1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3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3973" name="数式" r:id="rId7" imgW="152280" imgH="228600" progId="Equation.3">
                <p:embed/>
              </p:oleObj>
            </a:graphicData>
          </a:graphic>
        </p:graphicFrame>
      </p:grpSp>
      <p:grpSp>
        <p:nvGrpSpPr>
          <p:cNvPr id="14" name="그룹 13"/>
          <p:cNvGrpSpPr/>
          <p:nvPr/>
        </p:nvGrpSpPr>
        <p:grpSpPr>
          <a:xfrm>
            <a:off x="7020272" y="2132856"/>
            <a:ext cx="432048" cy="443805"/>
            <a:chOff x="5796136" y="1977083"/>
            <a:chExt cx="432048" cy="443805"/>
          </a:xfrm>
        </p:grpSpPr>
        <p:sp>
          <p:nvSpPr>
            <p:cNvPr id="15" name="타원 14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3974" name="数式" r:id="rId8" imgW="152280" imgH="228600" progId="Equation.3">
                <p:embed/>
              </p:oleObj>
            </a:graphicData>
          </a:graphic>
        </p:graphicFrame>
      </p:grpSp>
      <p:grpSp>
        <p:nvGrpSpPr>
          <p:cNvPr id="17" name="그룹 16"/>
          <p:cNvGrpSpPr/>
          <p:nvPr/>
        </p:nvGrpSpPr>
        <p:grpSpPr>
          <a:xfrm>
            <a:off x="5004048" y="2934469"/>
            <a:ext cx="432048" cy="433065"/>
            <a:chOff x="5796136" y="1987823"/>
            <a:chExt cx="432048" cy="433065"/>
          </a:xfrm>
        </p:grpSpPr>
        <p:sp>
          <p:nvSpPr>
            <p:cNvPr id="18" name="타원 1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3975" name="数式" r:id="rId9" imgW="139680" imgH="215640" progId="Equation.3">
                <p:embed/>
              </p:oleObj>
            </a:graphicData>
          </a:graphic>
        </p:graphicFrame>
      </p:grpSp>
      <p:grpSp>
        <p:nvGrpSpPr>
          <p:cNvPr id="20" name="그룹 19"/>
          <p:cNvGrpSpPr/>
          <p:nvPr/>
        </p:nvGrpSpPr>
        <p:grpSpPr>
          <a:xfrm>
            <a:off x="6156176" y="2996952"/>
            <a:ext cx="432048" cy="443607"/>
            <a:chOff x="5796136" y="1977281"/>
            <a:chExt cx="432048" cy="443607"/>
          </a:xfrm>
        </p:grpSpPr>
        <p:sp>
          <p:nvSpPr>
            <p:cNvPr id="21" name="타원 2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3976" name="数式" r:id="rId10" imgW="164880" imgH="228600" progId="Equation.3">
                <p:embed/>
              </p:oleObj>
            </a:graphicData>
          </a:graphic>
        </p:graphicFrame>
      </p:grpSp>
      <p:grpSp>
        <p:nvGrpSpPr>
          <p:cNvPr id="23" name="그룹 22"/>
          <p:cNvGrpSpPr/>
          <p:nvPr/>
        </p:nvGrpSpPr>
        <p:grpSpPr>
          <a:xfrm>
            <a:off x="7020272" y="2996952"/>
            <a:ext cx="432048" cy="433065"/>
            <a:chOff x="5796136" y="1987823"/>
            <a:chExt cx="432048" cy="433065"/>
          </a:xfrm>
        </p:grpSpPr>
        <p:sp>
          <p:nvSpPr>
            <p:cNvPr id="24" name="타원 2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3977" name="数式" r:id="rId11" imgW="164880" imgH="215640" progId="Equation.3">
                <p:embed/>
              </p:oleObj>
            </a:graphicData>
          </a:graphic>
        </p:graphicFrame>
      </p:grpSp>
      <p:cxnSp>
        <p:nvCxnSpPr>
          <p:cNvPr id="26" name="직선 연결선 131"/>
          <p:cNvCxnSpPr>
            <a:stCxn id="8" idx="2"/>
            <a:endCxn id="12" idx="7"/>
          </p:cNvCxnSpPr>
          <p:nvPr/>
        </p:nvCxnSpPr>
        <p:spPr>
          <a:xfrm flipH="1">
            <a:off x="6020896" y="177281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131"/>
          <p:cNvCxnSpPr>
            <a:stCxn id="12" idx="3"/>
            <a:endCxn id="18" idx="7"/>
          </p:cNvCxnSpPr>
          <p:nvPr/>
        </p:nvCxnSpPr>
        <p:spPr>
          <a:xfrm flipH="1">
            <a:off x="5372824" y="251338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131"/>
          <p:cNvCxnSpPr>
            <a:stCxn id="8" idx="6"/>
            <a:endCxn id="15" idx="1"/>
          </p:cNvCxnSpPr>
          <p:nvPr/>
        </p:nvCxnSpPr>
        <p:spPr>
          <a:xfrm>
            <a:off x="6804248" y="177281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131"/>
          <p:cNvCxnSpPr>
            <a:stCxn id="15" idx="4"/>
            <a:endCxn id="24" idx="0"/>
          </p:cNvCxnSpPr>
          <p:nvPr/>
        </p:nvCxnSpPr>
        <p:spPr>
          <a:xfrm>
            <a:off x="7236296" y="257666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131"/>
          <p:cNvCxnSpPr>
            <a:stCxn id="21" idx="1"/>
            <a:endCxn id="12" idx="5"/>
          </p:cNvCxnSpPr>
          <p:nvPr/>
        </p:nvCxnSpPr>
        <p:spPr>
          <a:xfrm flipH="1" flipV="1">
            <a:off x="6020896" y="251338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그룹 50"/>
          <p:cNvGrpSpPr/>
          <p:nvPr/>
        </p:nvGrpSpPr>
        <p:grpSpPr>
          <a:xfrm>
            <a:off x="6372200" y="4570413"/>
            <a:ext cx="432048" cy="442763"/>
            <a:chOff x="5796136" y="1978125"/>
            <a:chExt cx="432048" cy="442763"/>
          </a:xfrm>
        </p:grpSpPr>
        <p:sp>
          <p:nvSpPr>
            <p:cNvPr id="52" name="타원 5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3" name="Object 4"/>
            <p:cNvGraphicFramePr>
              <a:graphicFrameLocks noChangeAspect="1"/>
            </p:cNvGraphicFramePr>
            <p:nvPr/>
          </p:nvGraphicFramePr>
          <p:xfrm>
            <a:off x="5859661" y="1978125"/>
            <a:ext cx="263525" cy="401637"/>
          </p:xfrm>
          <a:graphic>
            <a:graphicData uri="http://schemas.openxmlformats.org/presentationml/2006/ole">
              <p:oleObj spid="_x0000_s83978" name="数式" r:id="rId12" imgW="152280" imgH="228600" progId="Equation.3">
                <p:embed/>
              </p:oleObj>
            </a:graphicData>
          </a:graphic>
        </p:graphicFrame>
      </p:grpSp>
      <p:grpSp>
        <p:nvGrpSpPr>
          <p:cNvPr id="54" name="그룹 53"/>
          <p:cNvGrpSpPr/>
          <p:nvPr/>
        </p:nvGrpSpPr>
        <p:grpSpPr>
          <a:xfrm>
            <a:off x="5652120" y="5157192"/>
            <a:ext cx="432048" cy="443805"/>
            <a:chOff x="5796136" y="1977083"/>
            <a:chExt cx="432048" cy="443805"/>
          </a:xfrm>
        </p:grpSpPr>
        <p:sp>
          <p:nvSpPr>
            <p:cNvPr id="55" name="타원 54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6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3979" name="数式" r:id="rId13" imgW="152280" imgH="228600" progId="Equation.3">
                <p:embed/>
              </p:oleObj>
            </a:graphicData>
          </a:graphic>
        </p:graphicFrame>
      </p:grpSp>
      <p:grpSp>
        <p:nvGrpSpPr>
          <p:cNvPr id="57" name="그룹 56"/>
          <p:cNvGrpSpPr/>
          <p:nvPr/>
        </p:nvGrpSpPr>
        <p:grpSpPr>
          <a:xfrm>
            <a:off x="7020272" y="5168900"/>
            <a:ext cx="432048" cy="432097"/>
            <a:chOff x="5796136" y="1988791"/>
            <a:chExt cx="432048" cy="432097"/>
          </a:xfrm>
        </p:grpSpPr>
        <p:sp>
          <p:nvSpPr>
            <p:cNvPr id="58" name="타원 5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9" name="Object 4"/>
            <p:cNvGraphicFramePr>
              <a:graphicFrameLocks noChangeAspect="1"/>
            </p:cNvGraphicFramePr>
            <p:nvPr/>
          </p:nvGraphicFramePr>
          <p:xfrm>
            <a:off x="5845002" y="1988791"/>
            <a:ext cx="287337" cy="377825"/>
          </p:xfrm>
          <a:graphic>
            <a:graphicData uri="http://schemas.openxmlformats.org/presentationml/2006/ole">
              <p:oleObj spid="_x0000_s83980" name="数式" r:id="rId14" imgW="164880" imgH="215640" progId="Equation.3">
                <p:embed/>
              </p:oleObj>
            </a:graphicData>
          </a:graphic>
        </p:graphicFrame>
      </p:grpSp>
      <p:grpSp>
        <p:nvGrpSpPr>
          <p:cNvPr id="60" name="그룹 59"/>
          <p:cNvGrpSpPr/>
          <p:nvPr/>
        </p:nvGrpSpPr>
        <p:grpSpPr>
          <a:xfrm>
            <a:off x="5004048" y="5958805"/>
            <a:ext cx="432048" cy="433065"/>
            <a:chOff x="5796136" y="1987823"/>
            <a:chExt cx="432048" cy="433065"/>
          </a:xfrm>
        </p:grpSpPr>
        <p:sp>
          <p:nvSpPr>
            <p:cNvPr id="61" name="타원 6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2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3981" name="数式" r:id="rId15" imgW="139680" imgH="215640" progId="Equation.3">
                <p:embed/>
              </p:oleObj>
            </a:graphicData>
          </a:graphic>
        </p:graphicFrame>
      </p:grpSp>
      <p:grpSp>
        <p:nvGrpSpPr>
          <p:cNvPr id="63" name="그룹 62"/>
          <p:cNvGrpSpPr/>
          <p:nvPr/>
        </p:nvGrpSpPr>
        <p:grpSpPr>
          <a:xfrm>
            <a:off x="6156176" y="6021288"/>
            <a:ext cx="432048" cy="443607"/>
            <a:chOff x="5796136" y="1977281"/>
            <a:chExt cx="432048" cy="443607"/>
          </a:xfrm>
        </p:grpSpPr>
        <p:sp>
          <p:nvSpPr>
            <p:cNvPr id="64" name="타원 6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5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3982" name="数式" r:id="rId16" imgW="164880" imgH="228600" progId="Equation.3">
                <p:embed/>
              </p:oleObj>
            </a:graphicData>
          </a:graphic>
        </p:graphicFrame>
      </p:grpSp>
      <p:cxnSp>
        <p:nvCxnSpPr>
          <p:cNvPr id="69" name="직선 연결선 131"/>
          <p:cNvCxnSpPr>
            <a:stCxn id="52" idx="2"/>
            <a:endCxn id="55" idx="7"/>
          </p:cNvCxnSpPr>
          <p:nvPr/>
        </p:nvCxnSpPr>
        <p:spPr>
          <a:xfrm flipH="1">
            <a:off x="6020896" y="4797152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131"/>
          <p:cNvCxnSpPr>
            <a:stCxn id="55" idx="3"/>
            <a:endCxn id="61" idx="7"/>
          </p:cNvCxnSpPr>
          <p:nvPr/>
        </p:nvCxnSpPr>
        <p:spPr>
          <a:xfrm flipH="1">
            <a:off x="5372824" y="5537725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131"/>
          <p:cNvCxnSpPr>
            <a:stCxn id="52" idx="6"/>
            <a:endCxn id="58" idx="1"/>
          </p:cNvCxnSpPr>
          <p:nvPr/>
        </p:nvCxnSpPr>
        <p:spPr>
          <a:xfrm>
            <a:off x="6804248" y="4797152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131"/>
          <p:cNvCxnSpPr>
            <a:stCxn id="64" idx="1"/>
            <a:endCxn id="55" idx="5"/>
          </p:cNvCxnSpPr>
          <p:nvPr/>
        </p:nvCxnSpPr>
        <p:spPr>
          <a:xfrm flipH="1" flipV="1">
            <a:off x="6020896" y="5537725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오른쪽 화살표 34"/>
          <p:cNvSpPr>
            <a:spLocks noChangeArrowheads="1"/>
          </p:cNvSpPr>
          <p:nvPr/>
        </p:nvSpPr>
        <p:spPr bwMode="auto">
          <a:xfrm rot="5400000">
            <a:off x="6121027" y="3824189"/>
            <a:ext cx="571504" cy="357190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83984" name="Object 16"/>
          <p:cNvGraphicFramePr>
            <a:graphicFrameLocks noChangeAspect="1"/>
          </p:cNvGraphicFramePr>
          <p:nvPr/>
        </p:nvGraphicFramePr>
        <p:xfrm>
          <a:off x="6660232" y="3789040"/>
          <a:ext cx="2304256" cy="377825"/>
        </p:xfrm>
        <a:graphic>
          <a:graphicData uri="http://schemas.openxmlformats.org/presentationml/2006/ole">
            <p:oleObj spid="_x0000_s83984" name="数式" r:id="rId17" imgW="12315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구름 49"/>
          <p:cNvSpPr/>
          <p:nvPr/>
        </p:nvSpPr>
        <p:spPr>
          <a:xfrm>
            <a:off x="2699792" y="3501008"/>
            <a:ext cx="3240360" cy="1296144"/>
          </a:xfrm>
          <a:prstGeom prst="cloud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VSIDS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83568" y="1955279"/>
          <a:ext cx="3312368" cy="401017"/>
        </p:xfrm>
        <a:graphic>
          <a:graphicData uri="http://schemas.openxmlformats.org/presentationml/2006/ole">
            <p:oleObj spid="_x0000_s84994" name="数式" r:id="rId4" imgW="1904760" imgH="22860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683568" y="2531343"/>
          <a:ext cx="1898650" cy="2409825"/>
        </p:xfrm>
        <a:graphic>
          <a:graphicData uri="http://schemas.openxmlformats.org/presentationml/2006/ole">
            <p:oleObj spid="_x0000_s84995" name="数式" r:id="rId5" imgW="1091880" imgH="1371600" progId="Equation.3">
              <p:embed/>
            </p:oleObj>
          </a:graphicData>
        </a:graphic>
      </p:graphicFrame>
      <p:grpSp>
        <p:nvGrpSpPr>
          <p:cNvPr id="2" name="그룹 9"/>
          <p:cNvGrpSpPr/>
          <p:nvPr/>
        </p:nvGrpSpPr>
        <p:grpSpPr>
          <a:xfrm>
            <a:off x="6372200" y="1556792"/>
            <a:ext cx="432048" cy="432048"/>
            <a:chOff x="5796136" y="1988840"/>
            <a:chExt cx="432048" cy="432048"/>
          </a:xfrm>
          <a:solidFill>
            <a:srgbClr val="FFC000"/>
          </a:solidFill>
        </p:grpSpPr>
        <p:sp>
          <p:nvSpPr>
            <p:cNvPr id="8" name="타원 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3972" name="Object 4"/>
            <p:cNvGraphicFramePr>
              <a:graphicFrameLocks noChangeAspect="1"/>
            </p:cNvGraphicFramePr>
            <p:nvPr/>
          </p:nvGraphicFramePr>
          <p:xfrm>
            <a:off x="5848102" y="1989584"/>
            <a:ext cx="285750" cy="379413"/>
          </p:xfrm>
          <a:graphic>
            <a:graphicData uri="http://schemas.openxmlformats.org/presentationml/2006/ole">
              <p:oleObj spid="_x0000_s84996" name="数式" r:id="rId6" imgW="164880" imgH="215640" progId="Equation.3">
                <p:embed/>
              </p:oleObj>
            </a:graphicData>
          </a:graphic>
        </p:graphicFrame>
      </p:grpSp>
      <p:grpSp>
        <p:nvGrpSpPr>
          <p:cNvPr id="3" name="그룹 10"/>
          <p:cNvGrpSpPr/>
          <p:nvPr/>
        </p:nvGrpSpPr>
        <p:grpSpPr>
          <a:xfrm>
            <a:off x="5652120" y="2132856"/>
            <a:ext cx="432048" cy="443805"/>
            <a:chOff x="5796136" y="1977083"/>
            <a:chExt cx="432048" cy="443805"/>
          </a:xfrm>
          <a:solidFill>
            <a:srgbClr val="FFC000"/>
          </a:solidFill>
        </p:grpSpPr>
        <p:sp>
          <p:nvSpPr>
            <p:cNvPr id="12" name="타원 1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3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4997" name="数式" r:id="rId7" imgW="152280" imgH="228600" progId="Equation.3">
                <p:embed/>
              </p:oleObj>
            </a:graphicData>
          </a:graphic>
        </p:graphicFrame>
      </p:grpSp>
      <p:grpSp>
        <p:nvGrpSpPr>
          <p:cNvPr id="4" name="그룹 13"/>
          <p:cNvGrpSpPr/>
          <p:nvPr/>
        </p:nvGrpSpPr>
        <p:grpSpPr>
          <a:xfrm>
            <a:off x="7020272" y="2132856"/>
            <a:ext cx="432048" cy="443805"/>
            <a:chOff x="5796136" y="1977083"/>
            <a:chExt cx="432048" cy="443805"/>
          </a:xfrm>
        </p:grpSpPr>
        <p:sp>
          <p:nvSpPr>
            <p:cNvPr id="15" name="타원 14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6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4998" name="数式" r:id="rId8" imgW="152280" imgH="228600" progId="Equation.3">
                <p:embed/>
              </p:oleObj>
            </a:graphicData>
          </a:graphic>
        </p:graphicFrame>
      </p:grpSp>
      <p:grpSp>
        <p:nvGrpSpPr>
          <p:cNvPr id="5" name="그룹 16"/>
          <p:cNvGrpSpPr/>
          <p:nvPr/>
        </p:nvGrpSpPr>
        <p:grpSpPr>
          <a:xfrm>
            <a:off x="5004048" y="2934469"/>
            <a:ext cx="432048" cy="433065"/>
            <a:chOff x="5796136" y="1987823"/>
            <a:chExt cx="432048" cy="433065"/>
          </a:xfrm>
        </p:grpSpPr>
        <p:sp>
          <p:nvSpPr>
            <p:cNvPr id="18" name="타원 1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9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4999" name="数式" r:id="rId9" imgW="139680" imgH="215640" progId="Equation.3">
                <p:embed/>
              </p:oleObj>
            </a:graphicData>
          </a:graphic>
        </p:graphicFrame>
      </p:grpSp>
      <p:grpSp>
        <p:nvGrpSpPr>
          <p:cNvPr id="6" name="그룹 19"/>
          <p:cNvGrpSpPr/>
          <p:nvPr/>
        </p:nvGrpSpPr>
        <p:grpSpPr>
          <a:xfrm>
            <a:off x="6156176" y="2996952"/>
            <a:ext cx="432048" cy="443607"/>
            <a:chOff x="5796136" y="1977281"/>
            <a:chExt cx="432048" cy="443607"/>
          </a:xfrm>
          <a:solidFill>
            <a:srgbClr val="FFC000"/>
          </a:solidFill>
        </p:grpSpPr>
        <p:sp>
          <p:nvSpPr>
            <p:cNvPr id="21" name="타원 2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2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5000" name="数式" r:id="rId10" imgW="164880" imgH="228600" progId="Equation.3">
                <p:embed/>
              </p:oleObj>
            </a:graphicData>
          </a:graphic>
        </p:graphicFrame>
      </p:grpSp>
      <p:grpSp>
        <p:nvGrpSpPr>
          <p:cNvPr id="7" name="그룹 22"/>
          <p:cNvGrpSpPr/>
          <p:nvPr/>
        </p:nvGrpSpPr>
        <p:grpSpPr>
          <a:xfrm>
            <a:off x="7020272" y="2996952"/>
            <a:ext cx="432048" cy="433065"/>
            <a:chOff x="5796136" y="1987823"/>
            <a:chExt cx="432048" cy="433065"/>
          </a:xfrm>
        </p:grpSpPr>
        <p:sp>
          <p:nvSpPr>
            <p:cNvPr id="24" name="타원 2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5001" name="数式" r:id="rId11" imgW="164880" imgH="215640" progId="Equation.3">
                <p:embed/>
              </p:oleObj>
            </a:graphicData>
          </a:graphic>
        </p:graphicFrame>
      </p:grpSp>
      <p:cxnSp>
        <p:nvCxnSpPr>
          <p:cNvPr id="26" name="직선 연결선 131"/>
          <p:cNvCxnSpPr>
            <a:stCxn id="8" idx="2"/>
            <a:endCxn id="12" idx="7"/>
          </p:cNvCxnSpPr>
          <p:nvPr/>
        </p:nvCxnSpPr>
        <p:spPr>
          <a:xfrm flipH="1">
            <a:off x="6020896" y="177281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131"/>
          <p:cNvCxnSpPr>
            <a:stCxn id="12" idx="3"/>
            <a:endCxn id="18" idx="7"/>
          </p:cNvCxnSpPr>
          <p:nvPr/>
        </p:nvCxnSpPr>
        <p:spPr>
          <a:xfrm flipH="1">
            <a:off x="5372824" y="251338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직선 연결선 131"/>
          <p:cNvCxnSpPr>
            <a:stCxn id="8" idx="6"/>
            <a:endCxn id="15" idx="1"/>
          </p:cNvCxnSpPr>
          <p:nvPr/>
        </p:nvCxnSpPr>
        <p:spPr>
          <a:xfrm>
            <a:off x="6804248" y="177281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연결선 131"/>
          <p:cNvCxnSpPr>
            <a:stCxn id="15" idx="4"/>
            <a:endCxn id="24" idx="0"/>
          </p:cNvCxnSpPr>
          <p:nvPr/>
        </p:nvCxnSpPr>
        <p:spPr>
          <a:xfrm>
            <a:off x="7236296" y="257666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직선 연결선 131"/>
          <p:cNvCxnSpPr>
            <a:stCxn id="21" idx="1"/>
            <a:endCxn id="12" idx="5"/>
          </p:cNvCxnSpPr>
          <p:nvPr/>
        </p:nvCxnSpPr>
        <p:spPr>
          <a:xfrm flipH="1" flipV="1">
            <a:off x="6020896" y="251338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그룹 50"/>
          <p:cNvGrpSpPr/>
          <p:nvPr/>
        </p:nvGrpSpPr>
        <p:grpSpPr>
          <a:xfrm>
            <a:off x="6372200" y="4570413"/>
            <a:ext cx="432048" cy="442763"/>
            <a:chOff x="5796136" y="1978125"/>
            <a:chExt cx="432048" cy="442763"/>
          </a:xfrm>
        </p:grpSpPr>
        <p:sp>
          <p:nvSpPr>
            <p:cNvPr id="52" name="타원 5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3" name="Object 4"/>
            <p:cNvGraphicFramePr>
              <a:graphicFrameLocks noChangeAspect="1"/>
            </p:cNvGraphicFramePr>
            <p:nvPr/>
          </p:nvGraphicFramePr>
          <p:xfrm>
            <a:off x="5859661" y="1978125"/>
            <a:ext cx="263525" cy="401637"/>
          </p:xfrm>
          <a:graphic>
            <a:graphicData uri="http://schemas.openxmlformats.org/presentationml/2006/ole">
              <p:oleObj spid="_x0000_s85002" name="数式" r:id="rId12" imgW="152280" imgH="228600" progId="Equation.3">
                <p:embed/>
              </p:oleObj>
            </a:graphicData>
          </a:graphic>
        </p:graphicFrame>
      </p:grpSp>
      <p:grpSp>
        <p:nvGrpSpPr>
          <p:cNvPr id="10" name="그룹 53"/>
          <p:cNvGrpSpPr/>
          <p:nvPr/>
        </p:nvGrpSpPr>
        <p:grpSpPr>
          <a:xfrm>
            <a:off x="5652120" y="5157192"/>
            <a:ext cx="432048" cy="443805"/>
            <a:chOff x="5796136" y="1977083"/>
            <a:chExt cx="432048" cy="443805"/>
          </a:xfrm>
        </p:grpSpPr>
        <p:sp>
          <p:nvSpPr>
            <p:cNvPr id="55" name="타원 54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6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5003" name="数式" r:id="rId13" imgW="152280" imgH="228600" progId="Equation.3">
                <p:embed/>
              </p:oleObj>
            </a:graphicData>
          </a:graphic>
        </p:graphicFrame>
      </p:grpSp>
      <p:grpSp>
        <p:nvGrpSpPr>
          <p:cNvPr id="11" name="그룹 56"/>
          <p:cNvGrpSpPr/>
          <p:nvPr/>
        </p:nvGrpSpPr>
        <p:grpSpPr>
          <a:xfrm>
            <a:off x="7020272" y="5168900"/>
            <a:ext cx="432048" cy="432097"/>
            <a:chOff x="5796136" y="1988791"/>
            <a:chExt cx="432048" cy="432097"/>
          </a:xfrm>
        </p:grpSpPr>
        <p:sp>
          <p:nvSpPr>
            <p:cNvPr id="58" name="타원 5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9" name="Object 4"/>
            <p:cNvGraphicFramePr>
              <a:graphicFrameLocks noChangeAspect="1"/>
            </p:cNvGraphicFramePr>
            <p:nvPr/>
          </p:nvGraphicFramePr>
          <p:xfrm>
            <a:off x="5845002" y="1988791"/>
            <a:ext cx="287337" cy="377825"/>
          </p:xfrm>
          <a:graphic>
            <a:graphicData uri="http://schemas.openxmlformats.org/presentationml/2006/ole">
              <p:oleObj spid="_x0000_s85004" name="数式" r:id="rId14" imgW="164880" imgH="215640" progId="Equation.3">
                <p:embed/>
              </p:oleObj>
            </a:graphicData>
          </a:graphic>
        </p:graphicFrame>
      </p:grpSp>
      <p:grpSp>
        <p:nvGrpSpPr>
          <p:cNvPr id="14" name="그룹 59"/>
          <p:cNvGrpSpPr/>
          <p:nvPr/>
        </p:nvGrpSpPr>
        <p:grpSpPr>
          <a:xfrm>
            <a:off x="5004048" y="5958805"/>
            <a:ext cx="432048" cy="433065"/>
            <a:chOff x="5796136" y="1987823"/>
            <a:chExt cx="432048" cy="433065"/>
          </a:xfrm>
        </p:grpSpPr>
        <p:sp>
          <p:nvSpPr>
            <p:cNvPr id="61" name="타원 6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2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5005" name="数式" r:id="rId15" imgW="139680" imgH="215640" progId="Equation.3">
                <p:embed/>
              </p:oleObj>
            </a:graphicData>
          </a:graphic>
        </p:graphicFrame>
      </p:grpSp>
      <p:grpSp>
        <p:nvGrpSpPr>
          <p:cNvPr id="17" name="그룹 62"/>
          <p:cNvGrpSpPr/>
          <p:nvPr/>
        </p:nvGrpSpPr>
        <p:grpSpPr>
          <a:xfrm>
            <a:off x="6156176" y="6021288"/>
            <a:ext cx="432048" cy="443607"/>
            <a:chOff x="5796136" y="1977281"/>
            <a:chExt cx="432048" cy="443607"/>
          </a:xfrm>
        </p:grpSpPr>
        <p:sp>
          <p:nvSpPr>
            <p:cNvPr id="64" name="타원 6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5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5006" name="数式" r:id="rId16" imgW="164880" imgH="228600" progId="Equation.3">
                <p:embed/>
              </p:oleObj>
            </a:graphicData>
          </a:graphic>
        </p:graphicFrame>
      </p:grpSp>
      <p:cxnSp>
        <p:nvCxnSpPr>
          <p:cNvPr id="69" name="직선 연결선 131"/>
          <p:cNvCxnSpPr>
            <a:stCxn id="52" idx="2"/>
            <a:endCxn id="55" idx="7"/>
          </p:cNvCxnSpPr>
          <p:nvPr/>
        </p:nvCxnSpPr>
        <p:spPr>
          <a:xfrm flipH="1">
            <a:off x="6020896" y="4797152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131"/>
          <p:cNvCxnSpPr>
            <a:stCxn id="55" idx="3"/>
            <a:endCxn id="61" idx="7"/>
          </p:cNvCxnSpPr>
          <p:nvPr/>
        </p:nvCxnSpPr>
        <p:spPr>
          <a:xfrm flipH="1">
            <a:off x="5372824" y="5537725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131"/>
          <p:cNvCxnSpPr>
            <a:stCxn id="52" idx="6"/>
            <a:endCxn id="58" idx="1"/>
          </p:cNvCxnSpPr>
          <p:nvPr/>
        </p:nvCxnSpPr>
        <p:spPr>
          <a:xfrm>
            <a:off x="6804248" y="4797152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131"/>
          <p:cNvCxnSpPr>
            <a:stCxn id="64" idx="1"/>
            <a:endCxn id="55" idx="5"/>
          </p:cNvCxnSpPr>
          <p:nvPr/>
        </p:nvCxnSpPr>
        <p:spPr>
          <a:xfrm flipH="1" flipV="1">
            <a:off x="6020896" y="5537725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오른쪽 화살표 34"/>
          <p:cNvSpPr>
            <a:spLocks noChangeArrowheads="1"/>
          </p:cNvSpPr>
          <p:nvPr/>
        </p:nvSpPr>
        <p:spPr bwMode="auto">
          <a:xfrm rot="5400000">
            <a:off x="6121027" y="3824189"/>
            <a:ext cx="571504" cy="357190"/>
          </a:xfrm>
          <a:prstGeom prst="rightArrow">
            <a:avLst>
              <a:gd name="adj1" fmla="val 50000"/>
              <a:gd name="adj2" fmla="val 50055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83984" name="Object 16"/>
          <p:cNvGraphicFramePr>
            <a:graphicFrameLocks noChangeAspect="1"/>
          </p:cNvGraphicFramePr>
          <p:nvPr/>
        </p:nvGraphicFramePr>
        <p:xfrm>
          <a:off x="6660232" y="3789040"/>
          <a:ext cx="2304256" cy="377825"/>
        </p:xfrm>
        <a:graphic>
          <a:graphicData uri="http://schemas.openxmlformats.org/presentationml/2006/ole">
            <p:oleObj spid="_x0000_s85007" name="数式" r:id="rId17" imgW="1231560" imgH="215640" progId="Equation.3">
              <p:embed/>
            </p:oleObj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2987824" y="3789040"/>
            <a:ext cx="290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Is this reasonable?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 [MOON+, CP-DP 2016]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83568" y="1955279"/>
          <a:ext cx="3312368" cy="401017"/>
        </p:xfrm>
        <a:graphic>
          <a:graphicData uri="http://schemas.openxmlformats.org/presentationml/2006/ole">
            <p:oleObj spid="_x0000_s86018" name="数式" r:id="rId4" imgW="1904760" imgH="22860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390525" y="2492375"/>
          <a:ext cx="3995738" cy="2409825"/>
        </p:xfrm>
        <a:graphic>
          <a:graphicData uri="http://schemas.openxmlformats.org/presentationml/2006/ole">
            <p:oleObj spid="_x0000_s86019" name="数式" r:id="rId5" imgW="2298600" imgH="1371600" progId="Equation.3">
              <p:embed/>
            </p:oleObj>
          </a:graphicData>
        </a:graphic>
      </p:graphicFrame>
      <p:grpSp>
        <p:nvGrpSpPr>
          <p:cNvPr id="49" name="그룹 48"/>
          <p:cNvGrpSpPr/>
          <p:nvPr/>
        </p:nvGrpSpPr>
        <p:grpSpPr>
          <a:xfrm>
            <a:off x="6876256" y="1556792"/>
            <a:ext cx="432048" cy="432048"/>
            <a:chOff x="5796136" y="1988840"/>
            <a:chExt cx="432048" cy="432048"/>
          </a:xfrm>
        </p:grpSpPr>
        <p:sp>
          <p:nvSpPr>
            <p:cNvPr id="50" name="타원 4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1" name="Object 4"/>
            <p:cNvGraphicFramePr>
              <a:graphicFrameLocks noChangeAspect="1"/>
            </p:cNvGraphicFramePr>
            <p:nvPr/>
          </p:nvGraphicFramePr>
          <p:xfrm>
            <a:off x="5848102" y="1989584"/>
            <a:ext cx="285750" cy="379413"/>
          </p:xfrm>
          <a:graphic>
            <a:graphicData uri="http://schemas.openxmlformats.org/presentationml/2006/ole">
              <p:oleObj spid="_x0000_s86032" name="数式" r:id="rId6" imgW="164880" imgH="215640" progId="Equation.3">
                <p:embed/>
              </p:oleObj>
            </a:graphicData>
          </a:graphic>
        </p:graphicFrame>
      </p:grpSp>
      <p:grpSp>
        <p:nvGrpSpPr>
          <p:cNvPr id="54" name="그룹 53"/>
          <p:cNvGrpSpPr/>
          <p:nvPr/>
        </p:nvGrpSpPr>
        <p:grpSpPr>
          <a:xfrm>
            <a:off x="6156176" y="2132856"/>
            <a:ext cx="432048" cy="443805"/>
            <a:chOff x="5796136" y="1977083"/>
            <a:chExt cx="432048" cy="443805"/>
          </a:xfrm>
        </p:grpSpPr>
        <p:sp>
          <p:nvSpPr>
            <p:cNvPr id="57" name="타원 5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0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6033" name="数式" r:id="rId7" imgW="152280" imgH="228600" progId="Equation.3">
                <p:embed/>
              </p:oleObj>
            </a:graphicData>
          </a:graphic>
        </p:graphicFrame>
      </p:grpSp>
      <p:grpSp>
        <p:nvGrpSpPr>
          <p:cNvPr id="63" name="그룹 62"/>
          <p:cNvGrpSpPr/>
          <p:nvPr/>
        </p:nvGrpSpPr>
        <p:grpSpPr>
          <a:xfrm>
            <a:off x="7524328" y="2132856"/>
            <a:ext cx="432048" cy="443805"/>
            <a:chOff x="5796136" y="1977083"/>
            <a:chExt cx="432048" cy="443805"/>
          </a:xfrm>
        </p:grpSpPr>
        <p:sp>
          <p:nvSpPr>
            <p:cNvPr id="66" name="타원 65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7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6034" name="数式" r:id="rId8" imgW="152280" imgH="228600" progId="Equation.3">
                <p:embed/>
              </p:oleObj>
            </a:graphicData>
          </a:graphic>
        </p:graphicFrame>
      </p:grpSp>
      <p:grpSp>
        <p:nvGrpSpPr>
          <p:cNvPr id="68" name="그룹 67"/>
          <p:cNvGrpSpPr/>
          <p:nvPr/>
        </p:nvGrpSpPr>
        <p:grpSpPr>
          <a:xfrm>
            <a:off x="5508104" y="2934469"/>
            <a:ext cx="432048" cy="433065"/>
            <a:chOff x="5796136" y="1987823"/>
            <a:chExt cx="432048" cy="433065"/>
          </a:xfrm>
        </p:grpSpPr>
        <p:sp>
          <p:nvSpPr>
            <p:cNvPr id="72" name="타원 7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5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6035" name="数式" r:id="rId9" imgW="139680" imgH="215640" progId="Equation.3">
                <p:embed/>
              </p:oleObj>
            </a:graphicData>
          </a:graphic>
        </p:graphicFrame>
      </p:grpSp>
      <p:grpSp>
        <p:nvGrpSpPr>
          <p:cNvPr id="76" name="그룹 75"/>
          <p:cNvGrpSpPr/>
          <p:nvPr/>
        </p:nvGrpSpPr>
        <p:grpSpPr>
          <a:xfrm>
            <a:off x="6660232" y="2996952"/>
            <a:ext cx="432048" cy="443607"/>
            <a:chOff x="5796136" y="1977281"/>
            <a:chExt cx="432048" cy="443607"/>
          </a:xfrm>
        </p:grpSpPr>
        <p:sp>
          <p:nvSpPr>
            <p:cNvPr id="77" name="타원 7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8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6036" name="数式" r:id="rId10" imgW="164880" imgH="228600" progId="Equation.3">
                <p:embed/>
              </p:oleObj>
            </a:graphicData>
          </a:graphic>
        </p:graphicFrame>
      </p:grpSp>
      <p:grpSp>
        <p:nvGrpSpPr>
          <p:cNvPr id="79" name="그룹 78"/>
          <p:cNvGrpSpPr/>
          <p:nvPr/>
        </p:nvGrpSpPr>
        <p:grpSpPr>
          <a:xfrm>
            <a:off x="7524328" y="2996952"/>
            <a:ext cx="432048" cy="433065"/>
            <a:chOff x="5796136" y="1987823"/>
            <a:chExt cx="432048" cy="433065"/>
          </a:xfrm>
        </p:grpSpPr>
        <p:sp>
          <p:nvSpPr>
            <p:cNvPr id="80" name="타원 7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1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6037" name="数式" r:id="rId11" imgW="164880" imgH="215640" progId="Equation.3">
                <p:embed/>
              </p:oleObj>
            </a:graphicData>
          </a:graphic>
        </p:graphicFrame>
      </p:grpSp>
      <p:cxnSp>
        <p:nvCxnSpPr>
          <p:cNvPr id="82" name="직선 연결선 131"/>
          <p:cNvCxnSpPr>
            <a:stCxn id="50" idx="2"/>
            <a:endCxn id="57" idx="7"/>
          </p:cNvCxnSpPr>
          <p:nvPr/>
        </p:nvCxnSpPr>
        <p:spPr>
          <a:xfrm flipH="1">
            <a:off x="6524952" y="177281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131"/>
          <p:cNvCxnSpPr>
            <a:stCxn id="57" idx="3"/>
            <a:endCxn id="72" idx="7"/>
          </p:cNvCxnSpPr>
          <p:nvPr/>
        </p:nvCxnSpPr>
        <p:spPr>
          <a:xfrm flipH="1">
            <a:off x="5876880" y="251338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131"/>
          <p:cNvCxnSpPr>
            <a:stCxn id="50" idx="6"/>
            <a:endCxn id="66" idx="1"/>
          </p:cNvCxnSpPr>
          <p:nvPr/>
        </p:nvCxnSpPr>
        <p:spPr>
          <a:xfrm>
            <a:off x="7308304" y="177281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131"/>
          <p:cNvCxnSpPr>
            <a:stCxn id="66" idx="4"/>
            <a:endCxn id="80" idx="0"/>
          </p:cNvCxnSpPr>
          <p:nvPr/>
        </p:nvCxnSpPr>
        <p:spPr>
          <a:xfrm>
            <a:off x="7740352" y="257666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131"/>
          <p:cNvCxnSpPr>
            <a:stCxn id="77" idx="1"/>
            <a:endCxn id="57" idx="5"/>
          </p:cNvCxnSpPr>
          <p:nvPr/>
        </p:nvCxnSpPr>
        <p:spPr>
          <a:xfrm flipH="1" flipV="1">
            <a:off x="6524952" y="251338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그룹 86"/>
          <p:cNvGrpSpPr/>
          <p:nvPr/>
        </p:nvGrpSpPr>
        <p:grpSpPr>
          <a:xfrm>
            <a:off x="6876256" y="4425950"/>
            <a:ext cx="432048" cy="443210"/>
            <a:chOff x="5796136" y="1977678"/>
            <a:chExt cx="432048" cy="443210"/>
          </a:xfrm>
        </p:grpSpPr>
        <p:sp>
          <p:nvSpPr>
            <p:cNvPr id="88" name="타원 8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9" name="Object 4"/>
            <p:cNvGraphicFramePr>
              <a:graphicFrameLocks noChangeAspect="1"/>
            </p:cNvGraphicFramePr>
            <p:nvPr/>
          </p:nvGraphicFramePr>
          <p:xfrm>
            <a:off x="5848301" y="1977678"/>
            <a:ext cx="285750" cy="404813"/>
          </p:xfrm>
          <a:graphic>
            <a:graphicData uri="http://schemas.openxmlformats.org/presentationml/2006/ole">
              <p:oleObj spid="_x0000_s86038" name="数式" r:id="rId12" imgW="164880" imgH="228600" progId="Equation.3">
                <p:embed/>
              </p:oleObj>
            </a:graphicData>
          </a:graphic>
        </p:graphicFrame>
      </p:grpSp>
      <p:grpSp>
        <p:nvGrpSpPr>
          <p:cNvPr id="90" name="그룹 89"/>
          <p:cNvGrpSpPr/>
          <p:nvPr/>
        </p:nvGrpSpPr>
        <p:grpSpPr>
          <a:xfrm>
            <a:off x="6156176" y="5024438"/>
            <a:ext cx="432048" cy="432543"/>
            <a:chOff x="5796136" y="1988345"/>
            <a:chExt cx="432048" cy="432543"/>
          </a:xfrm>
        </p:grpSpPr>
        <p:sp>
          <p:nvSpPr>
            <p:cNvPr id="91" name="타원 9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2" name="Object 4"/>
            <p:cNvGraphicFramePr>
              <a:graphicFrameLocks noChangeAspect="1"/>
            </p:cNvGraphicFramePr>
            <p:nvPr/>
          </p:nvGraphicFramePr>
          <p:xfrm>
            <a:off x="5847656" y="1988345"/>
            <a:ext cx="285750" cy="379412"/>
          </p:xfrm>
          <a:graphic>
            <a:graphicData uri="http://schemas.openxmlformats.org/presentationml/2006/ole">
              <p:oleObj spid="_x0000_s86039" name="数式" r:id="rId13" imgW="164880" imgH="215640" progId="Equation.3">
                <p:embed/>
              </p:oleObj>
            </a:graphicData>
          </a:graphic>
        </p:graphicFrame>
      </p:grpSp>
      <p:grpSp>
        <p:nvGrpSpPr>
          <p:cNvPr id="93" name="그룹 92"/>
          <p:cNvGrpSpPr/>
          <p:nvPr/>
        </p:nvGrpSpPr>
        <p:grpSpPr>
          <a:xfrm>
            <a:off x="7524328" y="5013176"/>
            <a:ext cx="432048" cy="443805"/>
            <a:chOff x="5796136" y="1977083"/>
            <a:chExt cx="432048" cy="443805"/>
          </a:xfrm>
        </p:grpSpPr>
        <p:sp>
          <p:nvSpPr>
            <p:cNvPr id="94" name="타원 9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5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6040" name="数式" r:id="rId14" imgW="152280" imgH="228600" progId="Equation.3">
                <p:embed/>
              </p:oleObj>
            </a:graphicData>
          </a:graphic>
        </p:graphicFrame>
      </p:grpSp>
      <p:grpSp>
        <p:nvGrpSpPr>
          <p:cNvPr id="96" name="그룹 95"/>
          <p:cNvGrpSpPr/>
          <p:nvPr/>
        </p:nvGrpSpPr>
        <p:grpSpPr>
          <a:xfrm>
            <a:off x="5508104" y="5814789"/>
            <a:ext cx="432048" cy="433065"/>
            <a:chOff x="5796136" y="1987823"/>
            <a:chExt cx="432048" cy="433065"/>
          </a:xfrm>
        </p:grpSpPr>
        <p:sp>
          <p:nvSpPr>
            <p:cNvPr id="97" name="타원 9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8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6041" name="数式" r:id="rId15" imgW="139680" imgH="215640" progId="Equation.3">
                <p:embed/>
              </p:oleObj>
            </a:graphicData>
          </a:graphic>
        </p:graphicFrame>
      </p:grpSp>
      <p:grpSp>
        <p:nvGrpSpPr>
          <p:cNvPr id="99" name="그룹 98"/>
          <p:cNvGrpSpPr/>
          <p:nvPr/>
        </p:nvGrpSpPr>
        <p:grpSpPr>
          <a:xfrm>
            <a:off x="6660232" y="5876925"/>
            <a:ext cx="432048" cy="443954"/>
            <a:chOff x="5796136" y="1976934"/>
            <a:chExt cx="432048" cy="443954"/>
          </a:xfrm>
        </p:grpSpPr>
        <p:sp>
          <p:nvSpPr>
            <p:cNvPr id="100" name="타원 9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1" name="Object 4"/>
            <p:cNvGraphicFramePr>
              <a:graphicFrameLocks noChangeAspect="1"/>
            </p:cNvGraphicFramePr>
            <p:nvPr/>
          </p:nvGraphicFramePr>
          <p:xfrm>
            <a:off x="5859537" y="1976934"/>
            <a:ext cx="261938" cy="401638"/>
          </p:xfrm>
          <a:graphic>
            <a:graphicData uri="http://schemas.openxmlformats.org/presentationml/2006/ole">
              <p:oleObj spid="_x0000_s86042" name="数式" r:id="rId16" imgW="152280" imgH="228600" progId="Equation.3">
                <p:embed/>
              </p:oleObj>
            </a:graphicData>
          </a:graphic>
        </p:graphicFrame>
      </p:grpSp>
      <p:grpSp>
        <p:nvGrpSpPr>
          <p:cNvPr id="102" name="그룹 101"/>
          <p:cNvGrpSpPr/>
          <p:nvPr/>
        </p:nvGrpSpPr>
        <p:grpSpPr>
          <a:xfrm>
            <a:off x="7524328" y="5877272"/>
            <a:ext cx="432048" cy="433065"/>
            <a:chOff x="5796136" y="1987823"/>
            <a:chExt cx="432048" cy="433065"/>
          </a:xfrm>
        </p:grpSpPr>
        <p:sp>
          <p:nvSpPr>
            <p:cNvPr id="103" name="타원 102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4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6043" name="数式" r:id="rId17" imgW="164880" imgH="215640" progId="Equation.3">
                <p:embed/>
              </p:oleObj>
            </a:graphicData>
          </a:graphic>
        </p:graphicFrame>
      </p:grpSp>
      <p:cxnSp>
        <p:nvCxnSpPr>
          <p:cNvPr id="105" name="직선 연결선 131"/>
          <p:cNvCxnSpPr>
            <a:stCxn id="88" idx="2"/>
            <a:endCxn id="91" idx="7"/>
          </p:cNvCxnSpPr>
          <p:nvPr/>
        </p:nvCxnSpPr>
        <p:spPr>
          <a:xfrm flipH="1">
            <a:off x="6524952" y="465313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31"/>
          <p:cNvCxnSpPr>
            <a:stCxn id="91" idx="3"/>
            <a:endCxn id="97" idx="7"/>
          </p:cNvCxnSpPr>
          <p:nvPr/>
        </p:nvCxnSpPr>
        <p:spPr>
          <a:xfrm flipH="1">
            <a:off x="5876880" y="539370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31"/>
          <p:cNvCxnSpPr>
            <a:stCxn id="88" idx="6"/>
            <a:endCxn id="94" idx="1"/>
          </p:cNvCxnSpPr>
          <p:nvPr/>
        </p:nvCxnSpPr>
        <p:spPr>
          <a:xfrm>
            <a:off x="7308304" y="465313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31"/>
          <p:cNvCxnSpPr>
            <a:stCxn id="94" idx="4"/>
            <a:endCxn id="103" idx="0"/>
          </p:cNvCxnSpPr>
          <p:nvPr/>
        </p:nvCxnSpPr>
        <p:spPr>
          <a:xfrm>
            <a:off x="7740352" y="545698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31"/>
          <p:cNvCxnSpPr>
            <a:stCxn id="100" idx="1"/>
            <a:endCxn id="91" idx="5"/>
          </p:cNvCxnSpPr>
          <p:nvPr/>
        </p:nvCxnSpPr>
        <p:spPr>
          <a:xfrm flipH="1" flipV="1">
            <a:off x="6524952" y="539370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572000" y="3717032"/>
            <a:ext cx="106272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VSIDS</a:t>
            </a:r>
            <a:endParaRPr lang="ko-KR" altLang="en-US" sz="2400" b="1" dirty="0"/>
          </a:p>
        </p:txBody>
      </p:sp>
      <p:sp>
        <p:nvSpPr>
          <p:cNvPr id="111" name="직사각형 110"/>
          <p:cNvSpPr/>
          <p:nvPr/>
        </p:nvSpPr>
        <p:spPr>
          <a:xfrm>
            <a:off x="5364088" y="148478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직사각형 111"/>
          <p:cNvSpPr/>
          <p:nvPr/>
        </p:nvSpPr>
        <p:spPr>
          <a:xfrm>
            <a:off x="5364088" y="436510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TextBox 112"/>
          <p:cNvSpPr txBox="1"/>
          <p:nvPr/>
        </p:nvSpPr>
        <p:spPr>
          <a:xfrm>
            <a:off x="7668344" y="3717032"/>
            <a:ext cx="1437830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TBVSIDS</a:t>
            </a:r>
            <a:endParaRPr lang="ko-KR" altLang="en-US" sz="2400" b="1" dirty="0"/>
          </a:p>
        </p:txBody>
      </p:sp>
      <p:sp>
        <p:nvSpPr>
          <p:cNvPr id="114" name="굽은 화살표 113"/>
          <p:cNvSpPr/>
          <p:nvPr/>
        </p:nvSpPr>
        <p:spPr>
          <a:xfrm>
            <a:off x="5076056" y="2348880"/>
            <a:ext cx="288032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5" name="굽은 화살표 114"/>
          <p:cNvSpPr/>
          <p:nvPr/>
        </p:nvSpPr>
        <p:spPr>
          <a:xfrm flipV="1">
            <a:off x="5076056" y="4202426"/>
            <a:ext cx="288032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6" name="굽은 화살표 115"/>
          <p:cNvSpPr/>
          <p:nvPr/>
        </p:nvSpPr>
        <p:spPr>
          <a:xfrm flipH="1">
            <a:off x="8172400" y="2348880"/>
            <a:ext cx="279648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굽은 화살표 116"/>
          <p:cNvSpPr/>
          <p:nvPr/>
        </p:nvSpPr>
        <p:spPr>
          <a:xfrm flipH="1" flipV="1">
            <a:off x="8172400" y="4202426"/>
            <a:ext cx="279648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TextBox 9"/>
          <p:cNvSpPr txBox="1">
            <a:spLocks noChangeArrowheads="1"/>
          </p:cNvSpPr>
          <p:nvPr/>
        </p:nvSpPr>
        <p:spPr bwMode="auto">
          <a:xfrm>
            <a:off x="8005986" y="2564904"/>
            <a:ext cx="8771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</a:rPr>
              <a:t>×</a:t>
            </a:r>
            <a:endParaRPr lang="en-US" altLang="ko-KR" sz="5400" dirty="0">
              <a:solidFill>
                <a:srgbClr val="FF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467544" y="5157192"/>
            <a:ext cx="38266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Compare first by activity</a:t>
            </a:r>
          </a:p>
          <a:p>
            <a:pPr algn="ctr"/>
            <a:r>
              <a:rPr lang="en-US" altLang="ko-KR" sz="2400" b="1" dirty="0" smtClean="0"/>
              <a:t>If activitys are equal, </a:t>
            </a:r>
          </a:p>
          <a:p>
            <a:pPr algn="ctr"/>
            <a:r>
              <a:rPr lang="en-US" altLang="ko-KR" sz="2400" b="1" dirty="0" smtClean="0"/>
              <a:t>compare activityQ</a:t>
            </a:r>
            <a:endParaRPr lang="ko-KR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 [MOON+, CP-DP 2016]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83568" y="1955279"/>
          <a:ext cx="3312368" cy="401017"/>
        </p:xfrm>
        <a:graphic>
          <a:graphicData uri="http://schemas.openxmlformats.org/presentationml/2006/ole">
            <p:oleObj spid="_x0000_s87042" name="数式" r:id="rId4" imgW="1904760" imgH="22860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390525" y="2492375"/>
          <a:ext cx="3995738" cy="2409825"/>
        </p:xfrm>
        <a:graphic>
          <a:graphicData uri="http://schemas.openxmlformats.org/presentationml/2006/ole">
            <p:oleObj spid="_x0000_s87043" name="数式" r:id="rId5" imgW="2298600" imgH="1371600" progId="Equation.3">
              <p:embed/>
            </p:oleObj>
          </a:graphicData>
        </a:graphic>
      </p:graphicFrame>
      <p:grpSp>
        <p:nvGrpSpPr>
          <p:cNvPr id="2" name="그룹 48"/>
          <p:cNvGrpSpPr/>
          <p:nvPr/>
        </p:nvGrpSpPr>
        <p:grpSpPr>
          <a:xfrm>
            <a:off x="6876256" y="1556792"/>
            <a:ext cx="432048" cy="432048"/>
            <a:chOff x="5796136" y="1988840"/>
            <a:chExt cx="432048" cy="432048"/>
          </a:xfrm>
        </p:grpSpPr>
        <p:sp>
          <p:nvSpPr>
            <p:cNvPr id="50" name="타원 4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1" name="Object 4"/>
            <p:cNvGraphicFramePr>
              <a:graphicFrameLocks noChangeAspect="1"/>
            </p:cNvGraphicFramePr>
            <p:nvPr/>
          </p:nvGraphicFramePr>
          <p:xfrm>
            <a:off x="5848102" y="1989584"/>
            <a:ext cx="285750" cy="379413"/>
          </p:xfrm>
          <a:graphic>
            <a:graphicData uri="http://schemas.openxmlformats.org/presentationml/2006/ole">
              <p:oleObj spid="_x0000_s87044" name="数式" r:id="rId6" imgW="164880" imgH="215640" progId="Equation.3">
                <p:embed/>
              </p:oleObj>
            </a:graphicData>
          </a:graphic>
        </p:graphicFrame>
      </p:grpSp>
      <p:grpSp>
        <p:nvGrpSpPr>
          <p:cNvPr id="3" name="그룹 53"/>
          <p:cNvGrpSpPr/>
          <p:nvPr/>
        </p:nvGrpSpPr>
        <p:grpSpPr>
          <a:xfrm>
            <a:off x="6156176" y="2132856"/>
            <a:ext cx="432048" cy="443805"/>
            <a:chOff x="5796136" y="1977083"/>
            <a:chExt cx="432048" cy="443805"/>
          </a:xfrm>
        </p:grpSpPr>
        <p:sp>
          <p:nvSpPr>
            <p:cNvPr id="57" name="타원 5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0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7045" name="数式" r:id="rId7" imgW="152280" imgH="228600" progId="Equation.3">
                <p:embed/>
              </p:oleObj>
            </a:graphicData>
          </a:graphic>
        </p:graphicFrame>
      </p:grpSp>
      <p:grpSp>
        <p:nvGrpSpPr>
          <p:cNvPr id="4" name="그룹 62"/>
          <p:cNvGrpSpPr/>
          <p:nvPr/>
        </p:nvGrpSpPr>
        <p:grpSpPr>
          <a:xfrm>
            <a:off x="7524328" y="2132856"/>
            <a:ext cx="432048" cy="443805"/>
            <a:chOff x="5796136" y="1977083"/>
            <a:chExt cx="432048" cy="443805"/>
          </a:xfrm>
        </p:grpSpPr>
        <p:sp>
          <p:nvSpPr>
            <p:cNvPr id="66" name="타원 65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7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7046" name="数式" r:id="rId8" imgW="152280" imgH="228600" progId="Equation.3">
                <p:embed/>
              </p:oleObj>
            </a:graphicData>
          </a:graphic>
        </p:graphicFrame>
      </p:grpSp>
      <p:grpSp>
        <p:nvGrpSpPr>
          <p:cNvPr id="5" name="그룹 67"/>
          <p:cNvGrpSpPr/>
          <p:nvPr/>
        </p:nvGrpSpPr>
        <p:grpSpPr>
          <a:xfrm>
            <a:off x="5508104" y="2934469"/>
            <a:ext cx="432048" cy="433065"/>
            <a:chOff x="5796136" y="1987823"/>
            <a:chExt cx="432048" cy="433065"/>
          </a:xfrm>
        </p:grpSpPr>
        <p:sp>
          <p:nvSpPr>
            <p:cNvPr id="72" name="타원 7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5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7047" name="数式" r:id="rId9" imgW="139680" imgH="215640" progId="Equation.3">
                <p:embed/>
              </p:oleObj>
            </a:graphicData>
          </a:graphic>
        </p:graphicFrame>
      </p:grpSp>
      <p:grpSp>
        <p:nvGrpSpPr>
          <p:cNvPr id="6" name="그룹 75"/>
          <p:cNvGrpSpPr/>
          <p:nvPr/>
        </p:nvGrpSpPr>
        <p:grpSpPr>
          <a:xfrm>
            <a:off x="6660232" y="2996952"/>
            <a:ext cx="432048" cy="443607"/>
            <a:chOff x="5796136" y="1977281"/>
            <a:chExt cx="432048" cy="443607"/>
          </a:xfrm>
        </p:grpSpPr>
        <p:sp>
          <p:nvSpPr>
            <p:cNvPr id="77" name="타원 7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8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7048" name="数式" r:id="rId10" imgW="164880" imgH="228600" progId="Equation.3">
                <p:embed/>
              </p:oleObj>
            </a:graphicData>
          </a:graphic>
        </p:graphicFrame>
      </p:grpSp>
      <p:grpSp>
        <p:nvGrpSpPr>
          <p:cNvPr id="7" name="그룹 78"/>
          <p:cNvGrpSpPr/>
          <p:nvPr/>
        </p:nvGrpSpPr>
        <p:grpSpPr>
          <a:xfrm>
            <a:off x="7524328" y="2996952"/>
            <a:ext cx="432048" cy="433065"/>
            <a:chOff x="5796136" y="1987823"/>
            <a:chExt cx="432048" cy="433065"/>
          </a:xfrm>
        </p:grpSpPr>
        <p:sp>
          <p:nvSpPr>
            <p:cNvPr id="80" name="타원 7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1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7049" name="数式" r:id="rId11" imgW="164880" imgH="215640" progId="Equation.3">
                <p:embed/>
              </p:oleObj>
            </a:graphicData>
          </a:graphic>
        </p:graphicFrame>
      </p:grpSp>
      <p:cxnSp>
        <p:nvCxnSpPr>
          <p:cNvPr id="82" name="직선 연결선 131"/>
          <p:cNvCxnSpPr>
            <a:stCxn id="50" idx="2"/>
            <a:endCxn id="57" idx="7"/>
          </p:cNvCxnSpPr>
          <p:nvPr/>
        </p:nvCxnSpPr>
        <p:spPr>
          <a:xfrm flipH="1">
            <a:off x="6524952" y="177281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131"/>
          <p:cNvCxnSpPr>
            <a:stCxn id="57" idx="3"/>
            <a:endCxn id="72" idx="7"/>
          </p:cNvCxnSpPr>
          <p:nvPr/>
        </p:nvCxnSpPr>
        <p:spPr>
          <a:xfrm flipH="1">
            <a:off x="5876880" y="251338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131"/>
          <p:cNvCxnSpPr>
            <a:stCxn id="50" idx="6"/>
            <a:endCxn id="66" idx="1"/>
          </p:cNvCxnSpPr>
          <p:nvPr/>
        </p:nvCxnSpPr>
        <p:spPr>
          <a:xfrm>
            <a:off x="7308304" y="177281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131"/>
          <p:cNvCxnSpPr>
            <a:stCxn id="66" idx="4"/>
            <a:endCxn id="80" idx="0"/>
          </p:cNvCxnSpPr>
          <p:nvPr/>
        </p:nvCxnSpPr>
        <p:spPr>
          <a:xfrm>
            <a:off x="7740352" y="257666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131"/>
          <p:cNvCxnSpPr>
            <a:stCxn id="77" idx="1"/>
            <a:endCxn id="57" idx="5"/>
          </p:cNvCxnSpPr>
          <p:nvPr/>
        </p:nvCxnSpPr>
        <p:spPr>
          <a:xfrm flipH="1" flipV="1">
            <a:off x="6524952" y="251338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86"/>
          <p:cNvGrpSpPr/>
          <p:nvPr/>
        </p:nvGrpSpPr>
        <p:grpSpPr>
          <a:xfrm>
            <a:off x="6876256" y="4425950"/>
            <a:ext cx="432048" cy="443210"/>
            <a:chOff x="5796136" y="1977678"/>
            <a:chExt cx="432048" cy="443210"/>
          </a:xfrm>
        </p:grpSpPr>
        <p:sp>
          <p:nvSpPr>
            <p:cNvPr id="88" name="타원 8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9" name="Object 4"/>
            <p:cNvGraphicFramePr>
              <a:graphicFrameLocks noChangeAspect="1"/>
            </p:cNvGraphicFramePr>
            <p:nvPr/>
          </p:nvGraphicFramePr>
          <p:xfrm>
            <a:off x="5848301" y="1977678"/>
            <a:ext cx="285750" cy="404813"/>
          </p:xfrm>
          <a:graphic>
            <a:graphicData uri="http://schemas.openxmlformats.org/presentationml/2006/ole">
              <p:oleObj spid="_x0000_s87050" name="数式" r:id="rId12" imgW="164880" imgH="228600" progId="Equation.3">
                <p:embed/>
              </p:oleObj>
            </a:graphicData>
          </a:graphic>
        </p:graphicFrame>
      </p:grpSp>
      <p:grpSp>
        <p:nvGrpSpPr>
          <p:cNvPr id="9" name="그룹 89"/>
          <p:cNvGrpSpPr/>
          <p:nvPr/>
        </p:nvGrpSpPr>
        <p:grpSpPr>
          <a:xfrm>
            <a:off x="6156176" y="5024438"/>
            <a:ext cx="432048" cy="432543"/>
            <a:chOff x="5796136" y="1988345"/>
            <a:chExt cx="432048" cy="432543"/>
          </a:xfrm>
        </p:grpSpPr>
        <p:sp>
          <p:nvSpPr>
            <p:cNvPr id="91" name="타원 9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2" name="Object 4"/>
            <p:cNvGraphicFramePr>
              <a:graphicFrameLocks noChangeAspect="1"/>
            </p:cNvGraphicFramePr>
            <p:nvPr/>
          </p:nvGraphicFramePr>
          <p:xfrm>
            <a:off x="5847656" y="1988345"/>
            <a:ext cx="285750" cy="379412"/>
          </p:xfrm>
          <a:graphic>
            <a:graphicData uri="http://schemas.openxmlformats.org/presentationml/2006/ole">
              <p:oleObj spid="_x0000_s87051" name="数式" r:id="rId13" imgW="164880" imgH="215640" progId="Equation.3">
                <p:embed/>
              </p:oleObj>
            </a:graphicData>
          </a:graphic>
        </p:graphicFrame>
      </p:grpSp>
      <p:grpSp>
        <p:nvGrpSpPr>
          <p:cNvPr id="10" name="그룹 92"/>
          <p:cNvGrpSpPr/>
          <p:nvPr/>
        </p:nvGrpSpPr>
        <p:grpSpPr>
          <a:xfrm>
            <a:off x="7524328" y="5013176"/>
            <a:ext cx="432048" cy="443805"/>
            <a:chOff x="5796136" y="1977083"/>
            <a:chExt cx="432048" cy="443805"/>
          </a:xfrm>
        </p:grpSpPr>
        <p:sp>
          <p:nvSpPr>
            <p:cNvPr id="94" name="타원 9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5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7052" name="数式" r:id="rId14" imgW="152280" imgH="228600" progId="Equation.3">
                <p:embed/>
              </p:oleObj>
            </a:graphicData>
          </a:graphic>
        </p:graphicFrame>
      </p:grpSp>
      <p:grpSp>
        <p:nvGrpSpPr>
          <p:cNvPr id="11" name="그룹 95"/>
          <p:cNvGrpSpPr/>
          <p:nvPr/>
        </p:nvGrpSpPr>
        <p:grpSpPr>
          <a:xfrm>
            <a:off x="5508104" y="5814789"/>
            <a:ext cx="432048" cy="433065"/>
            <a:chOff x="5796136" y="1987823"/>
            <a:chExt cx="432048" cy="433065"/>
          </a:xfrm>
        </p:grpSpPr>
        <p:sp>
          <p:nvSpPr>
            <p:cNvPr id="97" name="타원 9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8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7053" name="数式" r:id="rId15" imgW="139680" imgH="215640" progId="Equation.3">
                <p:embed/>
              </p:oleObj>
            </a:graphicData>
          </a:graphic>
        </p:graphicFrame>
      </p:grpSp>
      <p:grpSp>
        <p:nvGrpSpPr>
          <p:cNvPr id="12" name="그룹 98"/>
          <p:cNvGrpSpPr/>
          <p:nvPr/>
        </p:nvGrpSpPr>
        <p:grpSpPr>
          <a:xfrm>
            <a:off x="6660232" y="5876925"/>
            <a:ext cx="432048" cy="443954"/>
            <a:chOff x="5796136" y="1976934"/>
            <a:chExt cx="432048" cy="443954"/>
          </a:xfrm>
        </p:grpSpPr>
        <p:sp>
          <p:nvSpPr>
            <p:cNvPr id="100" name="타원 9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1" name="Object 4"/>
            <p:cNvGraphicFramePr>
              <a:graphicFrameLocks noChangeAspect="1"/>
            </p:cNvGraphicFramePr>
            <p:nvPr/>
          </p:nvGraphicFramePr>
          <p:xfrm>
            <a:off x="5859537" y="1976934"/>
            <a:ext cx="261938" cy="401638"/>
          </p:xfrm>
          <a:graphic>
            <a:graphicData uri="http://schemas.openxmlformats.org/presentationml/2006/ole">
              <p:oleObj spid="_x0000_s87054" name="数式" r:id="rId16" imgW="152280" imgH="228600" progId="Equation.3">
                <p:embed/>
              </p:oleObj>
            </a:graphicData>
          </a:graphic>
        </p:graphicFrame>
      </p:grpSp>
      <p:grpSp>
        <p:nvGrpSpPr>
          <p:cNvPr id="13" name="그룹 101"/>
          <p:cNvGrpSpPr/>
          <p:nvPr/>
        </p:nvGrpSpPr>
        <p:grpSpPr>
          <a:xfrm>
            <a:off x="7524328" y="5877272"/>
            <a:ext cx="432048" cy="433065"/>
            <a:chOff x="5796136" y="1987823"/>
            <a:chExt cx="432048" cy="433065"/>
          </a:xfrm>
        </p:grpSpPr>
        <p:sp>
          <p:nvSpPr>
            <p:cNvPr id="103" name="타원 102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4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7055" name="数式" r:id="rId17" imgW="164880" imgH="215640" progId="Equation.3">
                <p:embed/>
              </p:oleObj>
            </a:graphicData>
          </a:graphic>
        </p:graphicFrame>
      </p:grpSp>
      <p:cxnSp>
        <p:nvCxnSpPr>
          <p:cNvPr id="105" name="직선 연결선 131"/>
          <p:cNvCxnSpPr>
            <a:stCxn id="88" idx="2"/>
            <a:endCxn id="91" idx="7"/>
          </p:cNvCxnSpPr>
          <p:nvPr/>
        </p:nvCxnSpPr>
        <p:spPr>
          <a:xfrm flipH="1">
            <a:off x="6524952" y="465313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31"/>
          <p:cNvCxnSpPr>
            <a:stCxn id="91" idx="3"/>
            <a:endCxn id="97" idx="7"/>
          </p:cNvCxnSpPr>
          <p:nvPr/>
        </p:nvCxnSpPr>
        <p:spPr>
          <a:xfrm flipH="1">
            <a:off x="5876880" y="539370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31"/>
          <p:cNvCxnSpPr>
            <a:stCxn id="88" idx="6"/>
            <a:endCxn id="94" idx="1"/>
          </p:cNvCxnSpPr>
          <p:nvPr/>
        </p:nvCxnSpPr>
        <p:spPr>
          <a:xfrm>
            <a:off x="7308304" y="465313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31"/>
          <p:cNvCxnSpPr>
            <a:stCxn id="94" idx="4"/>
            <a:endCxn id="103" idx="0"/>
          </p:cNvCxnSpPr>
          <p:nvPr/>
        </p:nvCxnSpPr>
        <p:spPr>
          <a:xfrm>
            <a:off x="7740352" y="545698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31"/>
          <p:cNvCxnSpPr>
            <a:stCxn id="100" idx="1"/>
            <a:endCxn id="91" idx="5"/>
          </p:cNvCxnSpPr>
          <p:nvPr/>
        </p:nvCxnSpPr>
        <p:spPr>
          <a:xfrm flipH="1" flipV="1">
            <a:off x="6524952" y="539370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572000" y="3717032"/>
            <a:ext cx="106272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VSIDS</a:t>
            </a:r>
            <a:endParaRPr lang="ko-KR" altLang="en-US" sz="2400" b="1" dirty="0"/>
          </a:p>
        </p:txBody>
      </p:sp>
      <p:sp>
        <p:nvSpPr>
          <p:cNvPr id="111" name="직사각형 110"/>
          <p:cNvSpPr/>
          <p:nvPr/>
        </p:nvSpPr>
        <p:spPr>
          <a:xfrm>
            <a:off x="5364088" y="148478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직사각형 111"/>
          <p:cNvSpPr/>
          <p:nvPr/>
        </p:nvSpPr>
        <p:spPr>
          <a:xfrm>
            <a:off x="5364088" y="436510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TextBox 112"/>
          <p:cNvSpPr txBox="1"/>
          <p:nvPr/>
        </p:nvSpPr>
        <p:spPr>
          <a:xfrm>
            <a:off x="7668344" y="3717032"/>
            <a:ext cx="1437830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TBVSIDS</a:t>
            </a:r>
            <a:endParaRPr lang="ko-KR" altLang="en-US" sz="2400" b="1" dirty="0"/>
          </a:p>
        </p:txBody>
      </p:sp>
      <p:sp>
        <p:nvSpPr>
          <p:cNvPr id="114" name="굽은 화살표 113"/>
          <p:cNvSpPr/>
          <p:nvPr/>
        </p:nvSpPr>
        <p:spPr>
          <a:xfrm>
            <a:off x="5076056" y="2348880"/>
            <a:ext cx="288032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5" name="굽은 화살표 114"/>
          <p:cNvSpPr/>
          <p:nvPr/>
        </p:nvSpPr>
        <p:spPr>
          <a:xfrm flipV="1">
            <a:off x="5076056" y="4202426"/>
            <a:ext cx="288032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6" name="굽은 화살표 115"/>
          <p:cNvSpPr/>
          <p:nvPr/>
        </p:nvSpPr>
        <p:spPr>
          <a:xfrm flipH="1">
            <a:off x="8172400" y="2348880"/>
            <a:ext cx="279648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굽은 화살표 116"/>
          <p:cNvSpPr/>
          <p:nvPr/>
        </p:nvSpPr>
        <p:spPr>
          <a:xfrm flipH="1" flipV="1">
            <a:off x="8172400" y="4202426"/>
            <a:ext cx="279648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TextBox 9"/>
          <p:cNvSpPr txBox="1">
            <a:spLocks noChangeArrowheads="1"/>
          </p:cNvSpPr>
          <p:nvPr/>
        </p:nvSpPr>
        <p:spPr bwMode="auto">
          <a:xfrm>
            <a:off x="8005986" y="2564904"/>
            <a:ext cx="8771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</a:rPr>
              <a:t>×</a:t>
            </a:r>
            <a:endParaRPr lang="en-US" altLang="ko-KR" sz="5400" dirty="0">
              <a:solidFill>
                <a:srgbClr val="FF0000"/>
              </a:solidFill>
            </a:endParaRPr>
          </a:p>
        </p:txBody>
      </p:sp>
      <p:graphicFrame>
        <p:nvGraphicFramePr>
          <p:cNvPr id="61" name="Object 4"/>
          <p:cNvGraphicFramePr>
            <a:graphicFrameLocks noChangeAspect="1"/>
          </p:cNvGraphicFramePr>
          <p:nvPr/>
        </p:nvGraphicFramePr>
        <p:xfrm>
          <a:off x="2195736" y="5517232"/>
          <a:ext cx="1231900" cy="401638"/>
        </p:xfrm>
        <a:graphic>
          <a:graphicData uri="http://schemas.openxmlformats.org/presentationml/2006/ole">
            <p:oleObj spid="_x0000_s87056" name="数式" r:id="rId18" imgW="711000" imgH="228600" progId="Equation.3">
              <p:embed/>
            </p:oleObj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1547664" y="5013176"/>
            <a:ext cx="1263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Priority</a:t>
            </a:r>
            <a:endParaRPr lang="ko-KR" alt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99592" y="5517232"/>
            <a:ext cx="1238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In VSIDS,</a:t>
            </a:r>
            <a:endParaRPr lang="ko-KR" altLang="en-US" sz="2000" dirty="0"/>
          </a:p>
        </p:txBody>
      </p:sp>
      <p:graphicFrame>
        <p:nvGraphicFramePr>
          <p:cNvPr id="64" name="Object 4"/>
          <p:cNvGraphicFramePr>
            <a:graphicFrameLocks noChangeAspect="1"/>
          </p:cNvGraphicFramePr>
          <p:nvPr/>
        </p:nvGraphicFramePr>
        <p:xfrm>
          <a:off x="2195736" y="5979690"/>
          <a:ext cx="1231900" cy="401638"/>
        </p:xfrm>
        <a:graphic>
          <a:graphicData uri="http://schemas.openxmlformats.org/presentationml/2006/ole">
            <p:oleObj spid="_x0000_s87057" name="数式" r:id="rId19" imgW="711000" imgH="228600" progId="Equation.3">
              <p:embed/>
            </p:oleObj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756925" y="5979690"/>
            <a:ext cx="1524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In TBVSIDS,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3600" b="1" dirty="0" smtClean="0"/>
              <a:t>TBVSIDS [MOON+, CP-DP 2016]</a:t>
            </a:r>
          </a:p>
        </p:txBody>
      </p:sp>
      <p:graphicFrame>
        <p:nvGraphicFramePr>
          <p:cNvPr id="83970" name="Object 2"/>
          <p:cNvGraphicFramePr>
            <a:graphicFrameLocks noChangeAspect="1"/>
          </p:cNvGraphicFramePr>
          <p:nvPr/>
        </p:nvGraphicFramePr>
        <p:xfrm>
          <a:off x="683568" y="1955279"/>
          <a:ext cx="3312368" cy="401017"/>
        </p:xfrm>
        <a:graphic>
          <a:graphicData uri="http://schemas.openxmlformats.org/presentationml/2006/ole">
            <p:oleObj spid="_x0000_s88066" name="数式" r:id="rId4" imgW="1904760" imgH="228600" progId="Equation.3">
              <p:embed/>
            </p:oleObj>
          </a:graphicData>
        </a:graphic>
      </p:graphicFrame>
      <p:graphicFrame>
        <p:nvGraphicFramePr>
          <p:cNvPr id="83971" name="Object 3"/>
          <p:cNvGraphicFramePr>
            <a:graphicFrameLocks noChangeAspect="1"/>
          </p:cNvGraphicFramePr>
          <p:nvPr/>
        </p:nvGraphicFramePr>
        <p:xfrm>
          <a:off x="390525" y="2492375"/>
          <a:ext cx="3995738" cy="2409825"/>
        </p:xfrm>
        <a:graphic>
          <a:graphicData uri="http://schemas.openxmlformats.org/presentationml/2006/ole">
            <p:oleObj spid="_x0000_s88067" name="数式" r:id="rId5" imgW="2298600" imgH="1371600" progId="Equation.3">
              <p:embed/>
            </p:oleObj>
          </a:graphicData>
        </a:graphic>
      </p:graphicFrame>
      <p:grpSp>
        <p:nvGrpSpPr>
          <p:cNvPr id="2" name="그룹 48"/>
          <p:cNvGrpSpPr/>
          <p:nvPr/>
        </p:nvGrpSpPr>
        <p:grpSpPr>
          <a:xfrm>
            <a:off x="6876256" y="1556792"/>
            <a:ext cx="432048" cy="432048"/>
            <a:chOff x="5796136" y="1988840"/>
            <a:chExt cx="432048" cy="432048"/>
          </a:xfrm>
        </p:grpSpPr>
        <p:sp>
          <p:nvSpPr>
            <p:cNvPr id="50" name="타원 4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51" name="Object 4"/>
            <p:cNvGraphicFramePr>
              <a:graphicFrameLocks noChangeAspect="1"/>
            </p:cNvGraphicFramePr>
            <p:nvPr/>
          </p:nvGraphicFramePr>
          <p:xfrm>
            <a:off x="5848102" y="1989584"/>
            <a:ext cx="285750" cy="379413"/>
          </p:xfrm>
          <a:graphic>
            <a:graphicData uri="http://schemas.openxmlformats.org/presentationml/2006/ole">
              <p:oleObj spid="_x0000_s88068" name="数式" r:id="rId6" imgW="164880" imgH="215640" progId="Equation.3">
                <p:embed/>
              </p:oleObj>
            </a:graphicData>
          </a:graphic>
        </p:graphicFrame>
      </p:grpSp>
      <p:grpSp>
        <p:nvGrpSpPr>
          <p:cNvPr id="3" name="그룹 53"/>
          <p:cNvGrpSpPr/>
          <p:nvPr/>
        </p:nvGrpSpPr>
        <p:grpSpPr>
          <a:xfrm>
            <a:off x="6156176" y="2132856"/>
            <a:ext cx="432048" cy="443805"/>
            <a:chOff x="5796136" y="1977083"/>
            <a:chExt cx="432048" cy="443805"/>
          </a:xfrm>
        </p:grpSpPr>
        <p:sp>
          <p:nvSpPr>
            <p:cNvPr id="57" name="타원 5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0" name="Object 4"/>
            <p:cNvGraphicFramePr>
              <a:graphicFrameLocks noChangeAspect="1"/>
            </p:cNvGraphicFramePr>
            <p:nvPr/>
          </p:nvGraphicFramePr>
          <p:xfrm>
            <a:off x="5858570" y="1977083"/>
            <a:ext cx="263525" cy="401637"/>
          </p:xfrm>
          <a:graphic>
            <a:graphicData uri="http://schemas.openxmlformats.org/presentationml/2006/ole">
              <p:oleObj spid="_x0000_s88069" name="数式" r:id="rId7" imgW="152280" imgH="228600" progId="Equation.3">
                <p:embed/>
              </p:oleObj>
            </a:graphicData>
          </a:graphic>
        </p:graphicFrame>
      </p:grpSp>
      <p:grpSp>
        <p:nvGrpSpPr>
          <p:cNvPr id="4" name="그룹 62"/>
          <p:cNvGrpSpPr/>
          <p:nvPr/>
        </p:nvGrpSpPr>
        <p:grpSpPr>
          <a:xfrm>
            <a:off x="7524328" y="2132856"/>
            <a:ext cx="432048" cy="443805"/>
            <a:chOff x="5796136" y="1977083"/>
            <a:chExt cx="432048" cy="443805"/>
          </a:xfrm>
        </p:grpSpPr>
        <p:sp>
          <p:nvSpPr>
            <p:cNvPr id="66" name="타원 65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67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8070" name="数式" r:id="rId8" imgW="152280" imgH="228600" progId="Equation.3">
                <p:embed/>
              </p:oleObj>
            </a:graphicData>
          </a:graphic>
        </p:graphicFrame>
      </p:grpSp>
      <p:grpSp>
        <p:nvGrpSpPr>
          <p:cNvPr id="5" name="그룹 67"/>
          <p:cNvGrpSpPr/>
          <p:nvPr/>
        </p:nvGrpSpPr>
        <p:grpSpPr>
          <a:xfrm>
            <a:off x="5508104" y="2934469"/>
            <a:ext cx="432048" cy="433065"/>
            <a:chOff x="5796136" y="1987823"/>
            <a:chExt cx="432048" cy="433065"/>
          </a:xfrm>
        </p:grpSpPr>
        <p:sp>
          <p:nvSpPr>
            <p:cNvPr id="72" name="타원 71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5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8071" name="数式" r:id="rId9" imgW="139680" imgH="215640" progId="Equation.3">
                <p:embed/>
              </p:oleObj>
            </a:graphicData>
          </a:graphic>
        </p:graphicFrame>
      </p:grpSp>
      <p:grpSp>
        <p:nvGrpSpPr>
          <p:cNvPr id="6" name="그룹 75"/>
          <p:cNvGrpSpPr/>
          <p:nvPr/>
        </p:nvGrpSpPr>
        <p:grpSpPr>
          <a:xfrm>
            <a:off x="6660232" y="2996952"/>
            <a:ext cx="432048" cy="443607"/>
            <a:chOff x="5796136" y="1977281"/>
            <a:chExt cx="432048" cy="443607"/>
          </a:xfrm>
        </p:grpSpPr>
        <p:sp>
          <p:nvSpPr>
            <p:cNvPr id="77" name="타원 7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78" name="Object 4"/>
            <p:cNvGraphicFramePr>
              <a:graphicFrameLocks noChangeAspect="1"/>
            </p:cNvGraphicFramePr>
            <p:nvPr/>
          </p:nvGraphicFramePr>
          <p:xfrm>
            <a:off x="5848102" y="1977281"/>
            <a:ext cx="284163" cy="401638"/>
          </p:xfrm>
          <a:graphic>
            <a:graphicData uri="http://schemas.openxmlformats.org/presentationml/2006/ole">
              <p:oleObj spid="_x0000_s88072" name="数式" r:id="rId10" imgW="164880" imgH="228600" progId="Equation.3">
                <p:embed/>
              </p:oleObj>
            </a:graphicData>
          </a:graphic>
        </p:graphicFrame>
      </p:grpSp>
      <p:grpSp>
        <p:nvGrpSpPr>
          <p:cNvPr id="7" name="그룹 78"/>
          <p:cNvGrpSpPr/>
          <p:nvPr/>
        </p:nvGrpSpPr>
        <p:grpSpPr>
          <a:xfrm>
            <a:off x="7524328" y="2996952"/>
            <a:ext cx="432048" cy="433065"/>
            <a:chOff x="5796136" y="1987823"/>
            <a:chExt cx="432048" cy="433065"/>
          </a:xfrm>
        </p:grpSpPr>
        <p:sp>
          <p:nvSpPr>
            <p:cNvPr id="80" name="타원 7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1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8073" name="数式" r:id="rId11" imgW="164880" imgH="215640" progId="Equation.3">
                <p:embed/>
              </p:oleObj>
            </a:graphicData>
          </a:graphic>
        </p:graphicFrame>
      </p:grpSp>
      <p:cxnSp>
        <p:nvCxnSpPr>
          <p:cNvPr id="82" name="직선 연결선 131"/>
          <p:cNvCxnSpPr>
            <a:stCxn id="50" idx="2"/>
            <a:endCxn id="57" idx="7"/>
          </p:cNvCxnSpPr>
          <p:nvPr/>
        </p:nvCxnSpPr>
        <p:spPr>
          <a:xfrm flipH="1">
            <a:off x="6524952" y="177281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직선 연결선 131"/>
          <p:cNvCxnSpPr>
            <a:stCxn id="57" idx="3"/>
            <a:endCxn id="72" idx="7"/>
          </p:cNvCxnSpPr>
          <p:nvPr/>
        </p:nvCxnSpPr>
        <p:spPr>
          <a:xfrm flipH="1">
            <a:off x="5876880" y="251338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131"/>
          <p:cNvCxnSpPr>
            <a:stCxn id="50" idx="6"/>
            <a:endCxn id="66" idx="1"/>
          </p:cNvCxnSpPr>
          <p:nvPr/>
        </p:nvCxnSpPr>
        <p:spPr>
          <a:xfrm>
            <a:off x="7308304" y="177281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직선 연결선 131"/>
          <p:cNvCxnSpPr>
            <a:stCxn id="66" idx="4"/>
            <a:endCxn id="80" idx="0"/>
          </p:cNvCxnSpPr>
          <p:nvPr/>
        </p:nvCxnSpPr>
        <p:spPr>
          <a:xfrm>
            <a:off x="7740352" y="257666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직선 연결선 131"/>
          <p:cNvCxnSpPr>
            <a:stCxn id="77" idx="1"/>
            <a:endCxn id="57" idx="5"/>
          </p:cNvCxnSpPr>
          <p:nvPr/>
        </p:nvCxnSpPr>
        <p:spPr>
          <a:xfrm flipH="1" flipV="1">
            <a:off x="6524952" y="251338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그룹 86"/>
          <p:cNvGrpSpPr/>
          <p:nvPr/>
        </p:nvGrpSpPr>
        <p:grpSpPr>
          <a:xfrm>
            <a:off x="6876256" y="4425950"/>
            <a:ext cx="432048" cy="443210"/>
            <a:chOff x="5796136" y="1977678"/>
            <a:chExt cx="432048" cy="443210"/>
          </a:xfrm>
        </p:grpSpPr>
        <p:sp>
          <p:nvSpPr>
            <p:cNvPr id="88" name="타원 87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89" name="Object 4"/>
            <p:cNvGraphicFramePr>
              <a:graphicFrameLocks noChangeAspect="1"/>
            </p:cNvGraphicFramePr>
            <p:nvPr/>
          </p:nvGraphicFramePr>
          <p:xfrm>
            <a:off x="5848301" y="1977678"/>
            <a:ext cx="285750" cy="404813"/>
          </p:xfrm>
          <a:graphic>
            <a:graphicData uri="http://schemas.openxmlformats.org/presentationml/2006/ole">
              <p:oleObj spid="_x0000_s88074" name="数式" r:id="rId12" imgW="164880" imgH="228600" progId="Equation.3">
                <p:embed/>
              </p:oleObj>
            </a:graphicData>
          </a:graphic>
        </p:graphicFrame>
      </p:grpSp>
      <p:grpSp>
        <p:nvGrpSpPr>
          <p:cNvPr id="9" name="그룹 89"/>
          <p:cNvGrpSpPr/>
          <p:nvPr/>
        </p:nvGrpSpPr>
        <p:grpSpPr>
          <a:xfrm>
            <a:off x="6156176" y="5024438"/>
            <a:ext cx="432048" cy="432543"/>
            <a:chOff x="5796136" y="1988345"/>
            <a:chExt cx="432048" cy="432543"/>
          </a:xfrm>
        </p:grpSpPr>
        <p:sp>
          <p:nvSpPr>
            <p:cNvPr id="91" name="타원 90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2" name="Object 4"/>
            <p:cNvGraphicFramePr>
              <a:graphicFrameLocks noChangeAspect="1"/>
            </p:cNvGraphicFramePr>
            <p:nvPr/>
          </p:nvGraphicFramePr>
          <p:xfrm>
            <a:off x="5847656" y="1988345"/>
            <a:ext cx="285750" cy="379412"/>
          </p:xfrm>
          <a:graphic>
            <a:graphicData uri="http://schemas.openxmlformats.org/presentationml/2006/ole">
              <p:oleObj spid="_x0000_s88075" name="数式" r:id="rId13" imgW="164880" imgH="215640" progId="Equation.3">
                <p:embed/>
              </p:oleObj>
            </a:graphicData>
          </a:graphic>
        </p:graphicFrame>
      </p:grpSp>
      <p:grpSp>
        <p:nvGrpSpPr>
          <p:cNvPr id="10" name="그룹 92"/>
          <p:cNvGrpSpPr/>
          <p:nvPr/>
        </p:nvGrpSpPr>
        <p:grpSpPr>
          <a:xfrm>
            <a:off x="7524328" y="5013176"/>
            <a:ext cx="432048" cy="443805"/>
            <a:chOff x="5796136" y="1977083"/>
            <a:chExt cx="432048" cy="443805"/>
          </a:xfrm>
        </p:grpSpPr>
        <p:sp>
          <p:nvSpPr>
            <p:cNvPr id="94" name="타원 93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5" name="Object 4"/>
            <p:cNvGraphicFramePr>
              <a:graphicFrameLocks noChangeAspect="1"/>
            </p:cNvGraphicFramePr>
            <p:nvPr/>
          </p:nvGraphicFramePr>
          <p:xfrm>
            <a:off x="5856238" y="1977083"/>
            <a:ext cx="265113" cy="401637"/>
          </p:xfrm>
          <a:graphic>
            <a:graphicData uri="http://schemas.openxmlformats.org/presentationml/2006/ole">
              <p:oleObj spid="_x0000_s88076" name="数式" r:id="rId14" imgW="152280" imgH="228600" progId="Equation.3">
                <p:embed/>
              </p:oleObj>
            </a:graphicData>
          </a:graphic>
        </p:graphicFrame>
      </p:grpSp>
      <p:grpSp>
        <p:nvGrpSpPr>
          <p:cNvPr id="11" name="그룹 95"/>
          <p:cNvGrpSpPr/>
          <p:nvPr/>
        </p:nvGrpSpPr>
        <p:grpSpPr>
          <a:xfrm>
            <a:off x="5508104" y="5814789"/>
            <a:ext cx="432048" cy="433065"/>
            <a:chOff x="5796136" y="1987823"/>
            <a:chExt cx="432048" cy="433065"/>
          </a:xfrm>
        </p:grpSpPr>
        <p:sp>
          <p:nvSpPr>
            <p:cNvPr id="97" name="타원 96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98" name="Object 4"/>
            <p:cNvGraphicFramePr>
              <a:graphicFrameLocks noChangeAspect="1"/>
            </p:cNvGraphicFramePr>
            <p:nvPr/>
          </p:nvGraphicFramePr>
          <p:xfrm>
            <a:off x="5869360" y="1987823"/>
            <a:ext cx="241300" cy="379413"/>
          </p:xfrm>
          <a:graphic>
            <a:graphicData uri="http://schemas.openxmlformats.org/presentationml/2006/ole">
              <p:oleObj spid="_x0000_s88077" name="数式" r:id="rId15" imgW="139680" imgH="215640" progId="Equation.3">
                <p:embed/>
              </p:oleObj>
            </a:graphicData>
          </a:graphic>
        </p:graphicFrame>
      </p:grpSp>
      <p:grpSp>
        <p:nvGrpSpPr>
          <p:cNvPr id="12" name="그룹 98"/>
          <p:cNvGrpSpPr/>
          <p:nvPr/>
        </p:nvGrpSpPr>
        <p:grpSpPr>
          <a:xfrm>
            <a:off x="6660232" y="5876925"/>
            <a:ext cx="432048" cy="443954"/>
            <a:chOff x="5796136" y="1976934"/>
            <a:chExt cx="432048" cy="443954"/>
          </a:xfrm>
        </p:grpSpPr>
        <p:sp>
          <p:nvSpPr>
            <p:cNvPr id="100" name="타원 99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1" name="Object 4"/>
            <p:cNvGraphicFramePr>
              <a:graphicFrameLocks noChangeAspect="1"/>
            </p:cNvGraphicFramePr>
            <p:nvPr/>
          </p:nvGraphicFramePr>
          <p:xfrm>
            <a:off x="5859537" y="1976934"/>
            <a:ext cx="261938" cy="401638"/>
          </p:xfrm>
          <a:graphic>
            <a:graphicData uri="http://schemas.openxmlformats.org/presentationml/2006/ole">
              <p:oleObj spid="_x0000_s88078" name="数式" r:id="rId16" imgW="152280" imgH="228600" progId="Equation.3">
                <p:embed/>
              </p:oleObj>
            </a:graphicData>
          </a:graphic>
        </p:graphicFrame>
      </p:grpSp>
      <p:grpSp>
        <p:nvGrpSpPr>
          <p:cNvPr id="13" name="그룹 101"/>
          <p:cNvGrpSpPr/>
          <p:nvPr/>
        </p:nvGrpSpPr>
        <p:grpSpPr>
          <a:xfrm>
            <a:off x="7524328" y="5877272"/>
            <a:ext cx="432048" cy="433065"/>
            <a:chOff x="5796136" y="1987823"/>
            <a:chExt cx="432048" cy="433065"/>
          </a:xfrm>
        </p:grpSpPr>
        <p:sp>
          <p:nvSpPr>
            <p:cNvPr id="103" name="타원 102"/>
            <p:cNvSpPr/>
            <p:nvPr/>
          </p:nvSpPr>
          <p:spPr>
            <a:xfrm>
              <a:off x="5796136" y="1988840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aphicFrame>
          <p:nvGraphicFramePr>
            <p:cNvPr id="104" name="Object 4"/>
            <p:cNvGraphicFramePr>
              <a:graphicFrameLocks noChangeAspect="1"/>
            </p:cNvGraphicFramePr>
            <p:nvPr/>
          </p:nvGraphicFramePr>
          <p:xfrm>
            <a:off x="5848623" y="1987823"/>
            <a:ext cx="284163" cy="377825"/>
          </p:xfrm>
          <a:graphic>
            <a:graphicData uri="http://schemas.openxmlformats.org/presentationml/2006/ole">
              <p:oleObj spid="_x0000_s88079" name="数式" r:id="rId17" imgW="164880" imgH="215640" progId="Equation.3">
                <p:embed/>
              </p:oleObj>
            </a:graphicData>
          </a:graphic>
        </p:graphicFrame>
      </p:grpSp>
      <p:cxnSp>
        <p:nvCxnSpPr>
          <p:cNvPr id="105" name="직선 연결선 131"/>
          <p:cNvCxnSpPr>
            <a:stCxn id="88" idx="2"/>
            <a:endCxn id="91" idx="7"/>
          </p:cNvCxnSpPr>
          <p:nvPr/>
        </p:nvCxnSpPr>
        <p:spPr>
          <a:xfrm flipH="1">
            <a:off x="6524952" y="4653136"/>
            <a:ext cx="351304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31"/>
          <p:cNvCxnSpPr>
            <a:stCxn id="91" idx="3"/>
            <a:endCxn id="97" idx="7"/>
          </p:cNvCxnSpPr>
          <p:nvPr/>
        </p:nvCxnSpPr>
        <p:spPr>
          <a:xfrm flipH="1">
            <a:off x="5876880" y="5393709"/>
            <a:ext cx="342568" cy="4853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직선 연결선 131"/>
          <p:cNvCxnSpPr>
            <a:stCxn id="88" idx="6"/>
            <a:endCxn id="94" idx="1"/>
          </p:cNvCxnSpPr>
          <p:nvPr/>
        </p:nvCxnSpPr>
        <p:spPr>
          <a:xfrm>
            <a:off x="7308304" y="4653136"/>
            <a:ext cx="279296" cy="4350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직선 연결선 131"/>
          <p:cNvCxnSpPr>
            <a:stCxn id="94" idx="4"/>
            <a:endCxn id="103" idx="0"/>
          </p:cNvCxnSpPr>
          <p:nvPr/>
        </p:nvCxnSpPr>
        <p:spPr>
          <a:xfrm>
            <a:off x="7740352" y="5456981"/>
            <a:ext cx="0" cy="4213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직선 연결선 131"/>
          <p:cNvCxnSpPr>
            <a:stCxn id="100" idx="1"/>
            <a:endCxn id="91" idx="5"/>
          </p:cNvCxnSpPr>
          <p:nvPr/>
        </p:nvCxnSpPr>
        <p:spPr>
          <a:xfrm flipH="1" flipV="1">
            <a:off x="6524952" y="5393709"/>
            <a:ext cx="198552" cy="55839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4572000" y="3717032"/>
            <a:ext cx="1062727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VSIDS</a:t>
            </a:r>
            <a:endParaRPr lang="ko-KR" altLang="en-US" sz="2400" b="1" dirty="0"/>
          </a:p>
        </p:txBody>
      </p:sp>
      <p:sp>
        <p:nvSpPr>
          <p:cNvPr id="111" name="직사각형 110"/>
          <p:cNvSpPr/>
          <p:nvPr/>
        </p:nvSpPr>
        <p:spPr>
          <a:xfrm>
            <a:off x="5364088" y="148478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직사각형 111"/>
          <p:cNvSpPr/>
          <p:nvPr/>
        </p:nvSpPr>
        <p:spPr>
          <a:xfrm>
            <a:off x="5364088" y="4365104"/>
            <a:ext cx="2808312" cy="2088232"/>
          </a:xfrm>
          <a:prstGeom prst="rect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TextBox 112"/>
          <p:cNvSpPr txBox="1"/>
          <p:nvPr/>
        </p:nvSpPr>
        <p:spPr>
          <a:xfrm>
            <a:off x="7668344" y="3717032"/>
            <a:ext cx="1437830" cy="46166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2400" b="1" dirty="0" smtClean="0"/>
              <a:t>TBVSIDS</a:t>
            </a:r>
            <a:endParaRPr lang="ko-KR" altLang="en-US" sz="2400" b="1" dirty="0"/>
          </a:p>
        </p:txBody>
      </p:sp>
      <p:sp>
        <p:nvSpPr>
          <p:cNvPr id="114" name="굽은 화살표 113"/>
          <p:cNvSpPr/>
          <p:nvPr/>
        </p:nvSpPr>
        <p:spPr>
          <a:xfrm>
            <a:off x="5076056" y="2348880"/>
            <a:ext cx="288032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5" name="굽은 화살표 114"/>
          <p:cNvSpPr/>
          <p:nvPr/>
        </p:nvSpPr>
        <p:spPr>
          <a:xfrm flipV="1">
            <a:off x="5076056" y="4202426"/>
            <a:ext cx="288032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6" name="굽은 화살표 115"/>
          <p:cNvSpPr/>
          <p:nvPr/>
        </p:nvSpPr>
        <p:spPr>
          <a:xfrm flipH="1">
            <a:off x="8172400" y="2348880"/>
            <a:ext cx="279648" cy="1368152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7" name="굽은 화살표 116"/>
          <p:cNvSpPr/>
          <p:nvPr/>
        </p:nvSpPr>
        <p:spPr>
          <a:xfrm flipH="1" flipV="1">
            <a:off x="8172400" y="4202426"/>
            <a:ext cx="279648" cy="1359768"/>
          </a:xfrm>
          <a:prstGeom prst="bentArrow">
            <a:avLst>
              <a:gd name="adj1" fmla="val 15282"/>
              <a:gd name="adj2" fmla="val 25000"/>
              <a:gd name="adj3" fmla="val 25000"/>
              <a:gd name="adj4" fmla="val 502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8" name="TextBox 9"/>
          <p:cNvSpPr txBox="1">
            <a:spLocks noChangeArrowheads="1"/>
          </p:cNvSpPr>
          <p:nvPr/>
        </p:nvSpPr>
        <p:spPr bwMode="auto">
          <a:xfrm>
            <a:off x="8005986" y="2564904"/>
            <a:ext cx="8771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5400" dirty="0" smtClean="0">
                <a:solidFill>
                  <a:srgbClr val="FF0000"/>
                </a:solidFill>
              </a:rPr>
              <a:t>×</a:t>
            </a:r>
            <a:endParaRPr lang="en-US" altLang="ko-KR" sz="5400" dirty="0">
              <a:solidFill>
                <a:srgbClr val="FF0000"/>
              </a:solidFill>
            </a:endParaRPr>
          </a:p>
        </p:txBody>
      </p:sp>
      <p:graphicFrame>
        <p:nvGraphicFramePr>
          <p:cNvPr id="61" name="Object 4"/>
          <p:cNvGraphicFramePr>
            <a:graphicFrameLocks noChangeAspect="1"/>
          </p:cNvGraphicFramePr>
          <p:nvPr/>
        </p:nvGraphicFramePr>
        <p:xfrm>
          <a:off x="2195736" y="5517232"/>
          <a:ext cx="1231900" cy="401638"/>
        </p:xfrm>
        <a:graphic>
          <a:graphicData uri="http://schemas.openxmlformats.org/presentationml/2006/ole">
            <p:oleObj spid="_x0000_s88080" name="数式" r:id="rId18" imgW="711000" imgH="228600" progId="Equation.3">
              <p:embed/>
            </p:oleObj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1547664" y="5013176"/>
            <a:ext cx="12639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400" b="1" dirty="0" smtClean="0"/>
              <a:t>Priority</a:t>
            </a:r>
            <a:endParaRPr lang="ko-KR" alt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899592" y="5517232"/>
            <a:ext cx="12389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In VSIDS,</a:t>
            </a:r>
            <a:endParaRPr lang="ko-KR" altLang="en-US" sz="2000" dirty="0"/>
          </a:p>
        </p:txBody>
      </p:sp>
      <p:graphicFrame>
        <p:nvGraphicFramePr>
          <p:cNvPr id="64" name="Object 4"/>
          <p:cNvGraphicFramePr>
            <a:graphicFrameLocks noChangeAspect="1"/>
          </p:cNvGraphicFramePr>
          <p:nvPr/>
        </p:nvGraphicFramePr>
        <p:xfrm>
          <a:off x="2195736" y="5979690"/>
          <a:ext cx="1231900" cy="401638"/>
        </p:xfrm>
        <a:graphic>
          <a:graphicData uri="http://schemas.openxmlformats.org/presentationml/2006/ole">
            <p:oleObj spid="_x0000_s88081" name="数式" r:id="rId19" imgW="711000" imgH="228600" progId="Equation.3">
              <p:embed/>
            </p:oleObj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756925" y="5979690"/>
            <a:ext cx="1524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/>
              <a:t>In TBVSIDS,</a:t>
            </a:r>
            <a:endParaRPr lang="ko-KR" altLang="en-US" sz="2000" dirty="0"/>
          </a:p>
        </p:txBody>
      </p:sp>
      <p:cxnSp>
        <p:nvCxnSpPr>
          <p:cNvPr id="68" name="직선 연결선 67"/>
          <p:cNvCxnSpPr/>
          <p:nvPr/>
        </p:nvCxnSpPr>
        <p:spPr>
          <a:xfrm>
            <a:off x="251520" y="3240969"/>
            <a:ext cx="42484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직선 연결선 68"/>
          <p:cNvCxnSpPr/>
          <p:nvPr/>
        </p:nvCxnSpPr>
        <p:spPr>
          <a:xfrm>
            <a:off x="251520" y="4869160"/>
            <a:ext cx="42484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/>
          <p:cNvCxnSpPr/>
          <p:nvPr/>
        </p:nvCxnSpPr>
        <p:spPr>
          <a:xfrm>
            <a:off x="2699792" y="6381328"/>
            <a:ext cx="64807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11673</TotalTime>
  <Words>1053</Words>
  <Application>Microsoft Office PowerPoint</Application>
  <PresentationFormat>화면 슬라이드 쇼(4:3)</PresentationFormat>
  <Paragraphs>143</Paragraphs>
  <Slides>16</Slides>
  <Notes>16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Office 테마</vt:lpstr>
      <vt:lpstr>数式</vt:lpstr>
      <vt:lpstr>Tie break</vt:lpstr>
      <vt:lpstr>Lists of solvers</vt:lpstr>
      <vt:lpstr>CHB [Liang+, AAAI 16]</vt:lpstr>
      <vt:lpstr>TBVSIDS [MOON+, CP-DP 2016]</vt:lpstr>
      <vt:lpstr>VSIDS</vt:lpstr>
      <vt:lpstr>VSIDS</vt:lpstr>
      <vt:lpstr>TBVSIDS [MOON+, CP-DP 2016]</vt:lpstr>
      <vt:lpstr>TBVSIDS [MOON+, CP-DP 2016]</vt:lpstr>
      <vt:lpstr>TBVSIDS [MOON+, CP-DP 2016]</vt:lpstr>
      <vt:lpstr>TBVSIDS [MOON+, CP-DP 2016]</vt:lpstr>
      <vt:lpstr>TBVSIDS1 [MOON+, CP-DP 2016]</vt:lpstr>
      <vt:lpstr>TBVSIDS2 [MOON+, CP-DP 2016]</vt:lpstr>
      <vt:lpstr>Tie occurences</vt:lpstr>
      <vt:lpstr>Hybrid CHB + TBVSIDS </vt:lpstr>
      <vt:lpstr>Why Hybrid?</vt:lpstr>
      <vt:lpstr>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moon</dc:creator>
  <cp:lastModifiedBy>seongsoo Moon</cp:lastModifiedBy>
  <cp:revision>751</cp:revision>
  <dcterms:created xsi:type="dcterms:W3CDTF">2014-11-09T05:26:42Z</dcterms:created>
  <dcterms:modified xsi:type="dcterms:W3CDTF">2016-07-04T03:59:44Z</dcterms:modified>
</cp:coreProperties>
</file>